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69" r:id="rId3"/>
    <p:sldId id="330" r:id="rId4"/>
    <p:sldId id="342" r:id="rId5"/>
    <p:sldId id="347" r:id="rId6"/>
    <p:sldId id="375" r:id="rId7"/>
    <p:sldId id="362" r:id="rId8"/>
    <p:sldId id="390" r:id="rId9"/>
    <p:sldId id="364" r:id="rId10"/>
    <p:sldId id="398" r:id="rId11"/>
    <p:sldId id="428" r:id="rId12"/>
    <p:sldId id="427" r:id="rId13"/>
    <p:sldId id="394" r:id="rId14"/>
    <p:sldId id="395" r:id="rId15"/>
    <p:sldId id="399" r:id="rId16"/>
    <p:sldId id="356" r:id="rId17"/>
    <p:sldId id="422" r:id="rId18"/>
    <p:sldId id="429" r:id="rId19"/>
    <p:sldId id="377" r:id="rId20"/>
    <p:sldId id="378" r:id="rId21"/>
    <p:sldId id="385" r:id="rId22"/>
    <p:sldId id="421" r:id="rId23"/>
    <p:sldId id="423" r:id="rId24"/>
    <p:sldId id="409" r:id="rId25"/>
    <p:sldId id="425" r:id="rId26"/>
    <p:sldId id="430" r:id="rId27"/>
    <p:sldId id="426" r:id="rId28"/>
    <p:sldId id="413" r:id="rId29"/>
    <p:sldId id="431" r:id="rId30"/>
    <p:sldId id="417" r:id="rId31"/>
    <p:sldId id="281" r:id="rId32"/>
    <p:sldId id="282" r:id="rId33"/>
    <p:sldId id="383" r:id="rId3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4AA38FA2-68FF-49FD-A6B7-AB5560535667}">
          <p14:sldIdLst>
            <p14:sldId id="256"/>
            <p14:sldId id="269"/>
            <p14:sldId id="330"/>
            <p14:sldId id="342"/>
            <p14:sldId id="347"/>
            <p14:sldId id="375"/>
            <p14:sldId id="362"/>
            <p14:sldId id="390"/>
            <p14:sldId id="364"/>
            <p14:sldId id="398"/>
            <p14:sldId id="428"/>
            <p14:sldId id="427"/>
            <p14:sldId id="394"/>
            <p14:sldId id="395"/>
            <p14:sldId id="399"/>
            <p14:sldId id="356"/>
            <p14:sldId id="422"/>
            <p14:sldId id="429"/>
            <p14:sldId id="377"/>
            <p14:sldId id="378"/>
            <p14:sldId id="385"/>
            <p14:sldId id="421"/>
            <p14:sldId id="423"/>
            <p14:sldId id="409"/>
            <p14:sldId id="425"/>
            <p14:sldId id="430"/>
            <p14:sldId id="426"/>
            <p14:sldId id="413"/>
            <p14:sldId id="431"/>
            <p14:sldId id="417"/>
            <p14:sldId id="281"/>
            <p14:sldId id="282"/>
            <p14:sldId id="38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AA4"/>
    <a:srgbClr val="97FBF9"/>
    <a:srgbClr val="FECAF4"/>
    <a:srgbClr val="FAB6B4"/>
    <a:srgbClr val="DACEFA"/>
    <a:srgbClr val="F68986"/>
    <a:srgbClr val="D026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78" autoAdjust="0"/>
  </p:normalViewPr>
  <p:slideViewPr>
    <p:cSldViewPr>
      <p:cViewPr>
        <p:scale>
          <a:sx n="75" d="100"/>
          <a:sy n="75" d="100"/>
        </p:scale>
        <p:origin x="372" y="-546"/>
      </p:cViewPr>
      <p:guideLst>
        <p:guide orient="horz" pos="2160"/>
        <p:guide pos="2880"/>
      </p:guideLst>
    </p:cSldViewPr>
  </p:slideViewPr>
  <p:outlineViewPr>
    <p:cViewPr>
      <p:scale>
        <a:sx n="33" d="100"/>
        <a:sy n="33" d="100"/>
      </p:scale>
      <p:origin x="24" y="512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8E318FD3-30AF-4126-807C-557CE030D477}" type="datetimeFigureOut">
              <a:rPr kumimoji="1" lang="ja-JP" altLang="en-US" smtClean="0"/>
              <a:pPr/>
              <a:t>2014/9/6</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55A89DBC-35DF-4992-B751-E6958DF9F325}" type="slidenum">
              <a:rPr kumimoji="1" lang="ja-JP" altLang="en-US" smtClean="0"/>
              <a:pPr/>
              <a:t>‹#›</a:t>
            </a:fld>
            <a:endParaRPr kumimoji="1" lang="ja-JP" altLang="en-US"/>
          </a:p>
        </p:txBody>
      </p:sp>
    </p:spTree>
    <p:extLst>
      <p:ext uri="{BB962C8B-B14F-4D97-AF65-F5344CB8AC3E}">
        <p14:creationId xmlns:p14="http://schemas.microsoft.com/office/powerpoint/2010/main" val="11323147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1321E54-9424-4F76-BB56-274FA7F3C6FB}" type="slidenum">
              <a:rPr kumimoji="1" lang="ja-JP" altLang="en-US" smtClean="0"/>
              <a:t>5</a:t>
            </a:fld>
            <a:endParaRPr kumimoji="1" lang="ja-JP" altLang="en-US"/>
          </a:p>
        </p:txBody>
      </p:sp>
    </p:spTree>
    <p:extLst>
      <p:ext uri="{BB962C8B-B14F-4D97-AF65-F5344CB8AC3E}">
        <p14:creationId xmlns:p14="http://schemas.microsoft.com/office/powerpoint/2010/main" val="560781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DE2B2203-25FC-4E46-B6A3-828D162CE762}" type="slidenum">
              <a:rPr kumimoji="1" lang="ja-JP" altLang="en-US" smtClean="0"/>
              <a:t>7</a:t>
            </a:fld>
            <a:endParaRPr kumimoji="1" lang="ja-JP" altLang="en-US"/>
          </a:p>
        </p:txBody>
      </p:sp>
    </p:spTree>
    <p:extLst>
      <p:ext uri="{BB962C8B-B14F-4D97-AF65-F5344CB8AC3E}">
        <p14:creationId xmlns:p14="http://schemas.microsoft.com/office/powerpoint/2010/main" val="1872156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57B62CD-34F5-467D-AE1F-1CA603128B0B}" type="datetime1">
              <a:rPr kumimoji="1" lang="ja-JP" altLang="en-US" smtClean="0"/>
              <a:t>2014/9/6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34089111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723246E-DD86-4AF5-AD6B-B504071C5422}" type="datetime1">
              <a:rPr kumimoji="1" lang="ja-JP" altLang="en-US" smtClean="0"/>
              <a:t>2014/9/6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2468429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9FBC428-0264-463B-81F2-EEF98E1777C0}" type="datetime1">
              <a:rPr kumimoji="1" lang="ja-JP" altLang="en-US" smtClean="0"/>
              <a:t>2014/9/6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1822400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7D63174-EFEC-43EB-8284-A770A6A984D8}" type="datetime1">
              <a:rPr kumimoji="1" lang="ja-JP" altLang="en-US" smtClean="0"/>
              <a:t>2014/9/6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2232322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4B78EE6-6208-4DE7-ABA9-DB98F318F964}" type="datetime1">
              <a:rPr kumimoji="1" lang="ja-JP" altLang="en-US" smtClean="0"/>
              <a:t>2014/9/6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2203016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CD3A39E2-923E-4AB2-9B94-F021BDD80233}" type="datetime1">
              <a:rPr kumimoji="1" lang="ja-JP" altLang="en-US" smtClean="0"/>
              <a:t>2014/9/6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1906767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1A32FEA-356A-47B9-9BBC-028A344B57D0}" type="datetime1">
              <a:rPr kumimoji="1" lang="ja-JP" altLang="en-US" smtClean="0"/>
              <a:t>2014/9/6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3521231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F8BE99B4-78F3-49A1-B168-56C92833C444}" type="datetime1">
              <a:rPr kumimoji="1" lang="ja-JP" altLang="en-US" smtClean="0"/>
              <a:t>2014/9/6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3935681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B5CC013-D359-46DB-909E-22CF50B3D430}" type="datetime1">
              <a:rPr kumimoji="1" lang="ja-JP" altLang="en-US" smtClean="0"/>
              <a:t>2014/9/6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847300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BD3F28B-94BC-4930-8960-024D3692A052}" type="datetime1">
              <a:rPr kumimoji="1" lang="ja-JP" altLang="en-US" smtClean="0"/>
              <a:t>2014/9/6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76002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13AF4AC-B6E3-4C82-B38A-4543C7AB68AE}" type="datetime1">
              <a:rPr kumimoji="1" lang="ja-JP" altLang="en-US" smtClean="0"/>
              <a:t>2014/9/6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3761736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256544-706A-41BC-821D-AA5EA50F9A33}" type="datetime1">
              <a:rPr kumimoji="1" lang="ja-JP" altLang="en-US" smtClean="0"/>
              <a:t>2014/9/6</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91123-A5AB-4645-B0D7-55A7CED11FCE}" type="slidenum">
              <a:rPr kumimoji="1" lang="ja-JP" altLang="en-US" smtClean="0"/>
              <a:pPr/>
              <a:t>‹#›</a:t>
            </a:fld>
            <a:endParaRPr kumimoji="1" lang="ja-JP" altLang="en-US"/>
          </a:p>
        </p:txBody>
      </p:sp>
    </p:spTree>
    <p:extLst>
      <p:ext uri="{BB962C8B-B14F-4D97-AF65-F5344CB8AC3E}">
        <p14:creationId xmlns:p14="http://schemas.microsoft.com/office/powerpoint/2010/main" val="41871320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hyperlink" Target="http://www.senken.co.jp/news/zakka-yuushin-asoko-nu-chayamachi/"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senken.co.jp/news/zakka-yuushin-asoko-nu-chayamachi/"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trendy.nikkeibp.co.jp/article/pickup/20090702/1027467/?ST=life&amp;P=3"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trendy.nikkeibp.co.jp/article/column/20131211/1054039/?ST=life&amp;P=1" TargetMode="External"/><Relationship Id="rId13" Type="http://schemas.openxmlformats.org/officeDocument/2006/relationships/hyperlink" Target="http://www.int-park.jp/jigyou/keiei/keiei9.html" TargetMode="External"/><Relationship Id="rId3" Type="http://schemas.openxmlformats.org/officeDocument/2006/relationships/hyperlink" Target="http://www.mhlw.go.jp/toukei/saikin/hw/k-tyosa/k-tyosa10/3-3.html" TargetMode="External"/><Relationship Id="rId7" Type="http://schemas.openxmlformats.org/officeDocument/2006/relationships/hyperlink" Target="http://www.rieti.go.jp/jp/events/bbl/03042301.html" TargetMode="External"/><Relationship Id="rId12" Type="http://schemas.openxmlformats.org/officeDocument/2006/relationships/hyperlink" Target="http://chosa.nifty.com/cs/catalog/chosa_report/catalog_121025001270_1.htm" TargetMode="External"/><Relationship Id="rId2" Type="http://schemas.openxmlformats.org/officeDocument/2006/relationships/hyperlink" Target="http://www.oval-link.co.jp/vmd/" TargetMode="External"/><Relationship Id="rId16" Type="http://schemas.openxmlformats.org/officeDocument/2006/relationships/hyperlink" Target="http://teena.ne.jp/f_l_f/shop_report/201110.html" TargetMode="External"/><Relationship Id="rId1" Type="http://schemas.openxmlformats.org/officeDocument/2006/relationships/slideLayout" Target="../slideLayouts/slideLayout2.xml"/><Relationship Id="rId6" Type="http://schemas.openxmlformats.org/officeDocument/2006/relationships/hyperlink" Target="http://www.soumu.go.jp/johotsusintokei/whitepaper/ja/h25/html/nc111310.html" TargetMode="External"/><Relationship Id="rId11" Type="http://schemas.openxmlformats.org/officeDocument/2006/relationships/hyperlink" Target="http://www.muguruma-ryuken.jp/kikouronbun-monokoto.htm" TargetMode="External"/><Relationship Id="rId5" Type="http://schemas.openxmlformats.org/officeDocument/2006/relationships/hyperlink" Target="http://www.senken.co.jp/news/zakka-yuushin-asoko-nu-chayamachi/" TargetMode="External"/><Relationship Id="rId15" Type="http://schemas.openxmlformats.org/officeDocument/2006/relationships/hyperlink" Target="http://markezine.jp/article/detail/20020" TargetMode="External"/><Relationship Id="rId10" Type="http://schemas.openxmlformats.org/officeDocument/2006/relationships/hyperlink" Target="http://www.nrc.co.jp/marketing/08-19.html" TargetMode="External"/><Relationship Id="rId4" Type="http://schemas.openxmlformats.org/officeDocument/2006/relationships/hyperlink" Target="http://www.shinki-kaitaku.com/s07_word/ka/ka89.html" TargetMode="External"/><Relationship Id="rId9" Type="http://schemas.openxmlformats.org/officeDocument/2006/relationships/hyperlink" Target="http://www.nikkeibp.co.jp/" TargetMode="External"/><Relationship Id="rId14" Type="http://schemas.openxmlformats.org/officeDocument/2006/relationships/hyperlink" Target="http://www.itti-k.com/gohoubi-syouhi.php"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muguruma-ryuken.jp/kikouronbun-monokoto.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muguruma-ryuken.jp/kikouronbun-monokoto.ht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teena.ne.jp/f_l_f/shop_report/201110.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hyperlink" Target="http://www.nikkei.com/article/DGXNASFK0200S_S2A800C1000000/" TargetMode="External"/><Relationship Id="rId4" Type="http://schemas.openxmlformats.org/officeDocument/2006/relationships/hyperlink" Target="http://www.dei.or.jp/opinion/column/120813.html"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a:blip r:embed="rId2">
            <a:extLst>
              <a:ext uri="{BEBA8EAE-BF5A-486C-A8C5-ECC9F3942E4B}">
                <a14:imgProps xmlns:a14="http://schemas.microsoft.com/office/drawing/2010/main">
                  <a14:imgLayer r:embed="rId3">
                    <a14:imgEffect>
                      <a14:colorTemperature colorTemp="9875"/>
                    </a14:imgEffect>
                  </a14:imgLayer>
                </a14:imgProps>
              </a:ext>
            </a:extLst>
          </a:blip>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smtClean="0"/>
              <a:t>気分が高揚する売り場が</a:t>
            </a:r>
            <a:r>
              <a:rPr lang="en-US" altLang="ja-JP" smtClean="0"/>
              <a:t/>
            </a:r>
            <a:br>
              <a:rPr lang="en-US" altLang="ja-JP" smtClean="0"/>
            </a:br>
            <a:r>
              <a:rPr lang="ja-JP" altLang="en-US" smtClean="0"/>
              <a:t>消費者</a:t>
            </a:r>
            <a:r>
              <a:rPr lang="ja-JP" altLang="en-US" dirty="0" smtClean="0"/>
              <a:t>に与える効果（仮）</a:t>
            </a:r>
            <a:endParaRPr kumimoji="1" lang="ja-JP" altLang="en-US" dirty="0"/>
          </a:p>
        </p:txBody>
      </p:sp>
      <p:sp>
        <p:nvSpPr>
          <p:cNvPr id="3" name="サブタイトル 2"/>
          <p:cNvSpPr>
            <a:spLocks noGrp="1"/>
          </p:cNvSpPr>
          <p:nvPr>
            <p:ph type="subTitle" idx="1"/>
          </p:nvPr>
        </p:nvSpPr>
        <p:spPr>
          <a:xfrm>
            <a:off x="1547664" y="3886200"/>
            <a:ext cx="6480720" cy="1752600"/>
          </a:xfrm>
        </p:spPr>
        <p:txBody>
          <a:bodyPr>
            <a:normAutofit/>
          </a:bodyPr>
          <a:lstStyle/>
          <a:p>
            <a:r>
              <a:rPr kumimoji="1" lang="ja-JP" altLang="en-US" dirty="0" smtClean="0"/>
              <a:t>東洋大学峰尾ゼミナール</a:t>
            </a:r>
            <a:r>
              <a:rPr kumimoji="1" lang="en-US" altLang="ja-JP" dirty="0" smtClean="0"/>
              <a:t>3</a:t>
            </a:r>
            <a:r>
              <a:rPr kumimoji="1" lang="ja-JP" altLang="en-US" dirty="0" smtClean="0"/>
              <a:t>年</a:t>
            </a:r>
            <a:endParaRPr kumimoji="1" lang="en-US" altLang="ja-JP" dirty="0" smtClean="0"/>
          </a:p>
          <a:p>
            <a:r>
              <a:rPr kumimoji="1" lang="ja-JP" altLang="en-US" dirty="0" smtClean="0"/>
              <a:t>　　　　　　池ヶ谷　大倉　佐藤　</a:t>
            </a:r>
            <a:endParaRPr kumimoji="1" lang="en-US" altLang="ja-JP" dirty="0" smtClean="0"/>
          </a:p>
          <a:p>
            <a:r>
              <a:rPr lang="ja-JP" altLang="en-US" dirty="0"/>
              <a:t>　</a:t>
            </a:r>
            <a:r>
              <a:rPr lang="ja-JP" altLang="en-US" dirty="0" smtClean="0"/>
              <a:t>　　</a:t>
            </a:r>
            <a:r>
              <a:rPr lang="ja-JP" altLang="en-US" dirty="0"/>
              <a:t>　</a:t>
            </a:r>
            <a:r>
              <a:rPr lang="ja-JP" altLang="en-US" dirty="0" smtClean="0"/>
              <a:t>　　　</a:t>
            </a:r>
            <a:r>
              <a:rPr kumimoji="1" lang="ja-JP" altLang="en-US" dirty="0" smtClean="0"/>
              <a:t>本田　三原　吉岡</a:t>
            </a:r>
            <a:endParaRPr kumimoji="1" lang="ja-JP" altLang="en-US" dirty="0"/>
          </a:p>
        </p:txBody>
      </p:sp>
      <p:sp>
        <p:nvSpPr>
          <p:cNvPr id="6" name="日付プレースホルダー 5"/>
          <p:cNvSpPr>
            <a:spLocks noGrp="1"/>
          </p:cNvSpPr>
          <p:nvPr>
            <p:ph type="dt" sz="half" idx="10"/>
          </p:nvPr>
        </p:nvSpPr>
        <p:spPr/>
        <p:txBody>
          <a:bodyPr/>
          <a:lstStyle/>
          <a:p>
            <a:fld id="{D225A60F-32B8-4FFE-89A9-AE677332F113}" type="datetime1">
              <a:rPr kumimoji="1" lang="ja-JP" altLang="en-US" smtClean="0"/>
              <a:t>2014/9/6</a:t>
            </a:fld>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1</a:t>
            </a:fld>
            <a:endParaRPr kumimoji="1" lang="ja-JP" altLang="en-US"/>
          </a:p>
        </p:txBody>
      </p:sp>
    </p:spTree>
    <p:extLst>
      <p:ext uri="{BB962C8B-B14F-4D97-AF65-F5344CB8AC3E}">
        <p14:creationId xmlns:p14="http://schemas.microsoft.com/office/powerpoint/2010/main" val="36633480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タイガー・コペンハーゲン</a:t>
            </a:r>
            <a:endParaRPr kumimoji="1" lang="en-US" altLang="ja-JP" dirty="0" smtClean="0"/>
          </a:p>
          <a:p>
            <a:endParaRPr lang="en-US" altLang="ja-JP" dirty="0"/>
          </a:p>
          <a:p>
            <a:endParaRPr kumimoji="1" lang="en-US" altLang="ja-JP" dirty="0" smtClean="0"/>
          </a:p>
          <a:p>
            <a:pPr marL="0" indent="0">
              <a:buNone/>
            </a:pPr>
            <a:r>
              <a:rPr lang="ja-JP" altLang="en-US" sz="2400" dirty="0" smtClean="0"/>
              <a:t>売り場接触を増やすことで消費者がより多くの商品を見ることが可能</a:t>
            </a:r>
            <a:endParaRPr lang="en-US" altLang="ja-JP" sz="2400" dirty="0" smtClean="0"/>
          </a:p>
          <a:p>
            <a:pPr marL="0" indent="0">
              <a:buNone/>
            </a:pPr>
            <a:r>
              <a:rPr lang="ja-JP" altLang="en-US" sz="2400" dirty="0"/>
              <a:t>動</a:t>
            </a:r>
            <a:r>
              <a:rPr lang="ja-JP" altLang="en-US" sz="2400" dirty="0" smtClean="0"/>
              <a:t>線が長い</a:t>
            </a:r>
            <a:endParaRPr lang="en-US" altLang="ja-JP" sz="2400" dirty="0" smtClean="0"/>
          </a:p>
          <a:p>
            <a:pPr marL="0" indent="0">
              <a:buNone/>
            </a:pPr>
            <a:r>
              <a:rPr kumimoji="1" lang="ja-JP" altLang="en-US" sz="2400" dirty="0" smtClean="0">
                <a:latin typeface="+mn-ea"/>
              </a:rPr>
              <a:t>商品の品揃えが多い</a:t>
            </a:r>
            <a:endParaRPr kumimoji="1" lang="en-US" altLang="ja-JP" sz="2400" dirty="0" smtClean="0">
              <a:latin typeface="+mn-ea"/>
            </a:endParaRPr>
          </a:p>
          <a:p>
            <a:pPr marL="0" indent="0">
              <a:buNone/>
            </a:pPr>
            <a:endParaRPr kumimoji="1" lang="en-US" altLang="ja-JP" sz="2400" dirty="0" smtClean="0">
              <a:latin typeface="+mn-ea"/>
            </a:endParaRPr>
          </a:p>
          <a:p>
            <a:pPr marL="0" indent="0">
              <a:buNone/>
            </a:pPr>
            <a:endParaRPr kumimoji="1" lang="ja-JP" altLang="en-US" sz="2000" dirty="0">
              <a:latin typeface="+mn-ea"/>
            </a:endParaRPr>
          </a:p>
        </p:txBody>
      </p:sp>
      <p:sp>
        <p:nvSpPr>
          <p:cNvPr id="6" name="角丸四角形吹き出し 5"/>
          <p:cNvSpPr/>
          <p:nvPr/>
        </p:nvSpPr>
        <p:spPr>
          <a:xfrm>
            <a:off x="484839" y="2204864"/>
            <a:ext cx="2664296" cy="648072"/>
          </a:xfrm>
          <a:prstGeom prst="wedgeRoundRectCallout">
            <a:avLst>
              <a:gd name="adj1" fmla="val -5338"/>
              <a:gd name="adj2" fmla="val 840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事例からわかったこと</a:t>
            </a:r>
            <a:endParaRPr kumimoji="1" lang="ja-JP" altLang="en-US" dirty="0"/>
          </a:p>
        </p:txBody>
      </p:sp>
      <p:sp>
        <p:nvSpPr>
          <p:cNvPr id="7" name="日付プレースホルダー 6"/>
          <p:cNvSpPr>
            <a:spLocks noGrp="1"/>
          </p:cNvSpPr>
          <p:nvPr>
            <p:ph type="dt" sz="half" idx="10"/>
          </p:nvPr>
        </p:nvSpPr>
        <p:spPr/>
        <p:txBody>
          <a:bodyPr/>
          <a:lstStyle/>
          <a:p>
            <a:fld id="{A4380799-26B1-46CB-A26C-EADB721D36DA}" type="datetime1">
              <a:rPr kumimoji="1" lang="ja-JP" altLang="en-US" smtClean="0"/>
              <a:t>2014/9/6</a:t>
            </a:fld>
            <a:endParaRPr kumimoji="1" lang="ja-JP" altLang="en-US"/>
          </a:p>
        </p:txBody>
      </p:sp>
      <p:sp>
        <p:nvSpPr>
          <p:cNvPr id="8" name="スライド番号プレースホルダー 7"/>
          <p:cNvSpPr>
            <a:spLocks noGrp="1"/>
          </p:cNvSpPr>
          <p:nvPr>
            <p:ph type="sldNum" sz="quarter" idx="12"/>
          </p:nvPr>
        </p:nvSpPr>
        <p:spPr/>
        <p:txBody>
          <a:bodyPr/>
          <a:lstStyle/>
          <a:p>
            <a:fld id="{68691123-A5AB-4645-B0D7-55A7CED11FCE}" type="slidenum">
              <a:rPr kumimoji="1" lang="ja-JP" altLang="en-US" smtClean="0"/>
              <a:pPr/>
              <a:t>10</a:t>
            </a:fld>
            <a:endParaRPr kumimoji="1" lang="ja-JP" altLang="en-US"/>
          </a:p>
        </p:txBody>
      </p:sp>
    </p:spTree>
    <p:extLst>
      <p:ext uri="{BB962C8B-B14F-4D97-AF65-F5344CB8AC3E}">
        <p14:creationId xmlns:p14="http://schemas.microsoft.com/office/powerpoint/2010/main" val="816636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32656"/>
            <a:ext cx="8229600" cy="1143000"/>
          </a:xfrm>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a:xfrm>
            <a:off x="251520" y="1340768"/>
            <a:ext cx="8640960" cy="4785395"/>
          </a:xfrm>
        </p:spPr>
        <p:txBody>
          <a:bodyPr/>
          <a:lstStyle/>
          <a:p>
            <a:pPr marL="0" indent="0">
              <a:buNone/>
            </a:pPr>
            <a:r>
              <a:rPr kumimoji="1" lang="en-US" altLang="ja-JP" sz="2800" dirty="0" smtClean="0"/>
              <a:t>ASOKO</a:t>
            </a:r>
          </a:p>
          <a:p>
            <a:pPr marL="0" indent="0">
              <a:buNone/>
            </a:pPr>
            <a:r>
              <a:rPr kumimoji="1" lang="ja-JP" altLang="en-US" sz="2400" dirty="0" smtClean="0"/>
              <a:t>・「サプライズを楽しもう！」がコンセプト</a:t>
            </a:r>
            <a:endParaRPr kumimoji="1" lang="en-US" altLang="ja-JP" sz="2400" dirty="0" smtClean="0"/>
          </a:p>
          <a:p>
            <a:pPr marL="0" indent="0">
              <a:buNone/>
            </a:pPr>
            <a:r>
              <a:rPr lang="ja-JP" altLang="en-US" sz="2400" dirty="0" smtClean="0"/>
              <a:t>・リーズナブルなプライスから高価な商品など幅広い価格帯</a:t>
            </a:r>
            <a:endParaRPr lang="en-US" altLang="ja-JP" sz="2400" dirty="0" smtClean="0"/>
          </a:p>
          <a:p>
            <a:pPr marL="0" indent="0">
              <a:buNone/>
            </a:pPr>
            <a:r>
              <a:rPr lang="ja-JP" altLang="en-US" sz="2400" dirty="0" smtClean="0"/>
              <a:t>・アイテムをギャラリーのように整然と並べ、消費者が思わず手に取りたくなる陳列方法</a:t>
            </a:r>
            <a:endParaRPr lang="en-US" altLang="ja-JP" sz="2400" dirty="0" smtClean="0"/>
          </a:p>
          <a:p>
            <a:pPr marL="0" indent="0">
              <a:buNone/>
            </a:pPr>
            <a:r>
              <a:rPr lang="ja-JP" altLang="en-US" sz="2400" dirty="0" smtClean="0"/>
              <a:t>・世界中から集めた日常を刺激するラインナップ</a:t>
            </a:r>
            <a:endParaRPr lang="en-US" altLang="ja-JP" sz="2400"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2652" y="3983271"/>
            <a:ext cx="3168352" cy="21367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テキスト ボックス 8"/>
          <p:cNvSpPr txBox="1"/>
          <p:nvPr/>
        </p:nvSpPr>
        <p:spPr>
          <a:xfrm>
            <a:off x="4211960" y="6741368"/>
            <a:ext cx="184731" cy="369332"/>
          </a:xfrm>
          <a:prstGeom prst="rect">
            <a:avLst/>
          </a:prstGeom>
          <a:noFill/>
        </p:spPr>
        <p:txBody>
          <a:bodyPr wrap="none" rtlCol="0">
            <a:spAutoFit/>
          </a:bodyPr>
          <a:lstStyle/>
          <a:p>
            <a:endParaRPr kumimoji="1" lang="ja-JP" altLang="en-US" dirty="0"/>
          </a:p>
        </p:txBody>
      </p:sp>
      <p:sp>
        <p:nvSpPr>
          <p:cNvPr id="13" name="テキスト ボックス 12"/>
          <p:cNvSpPr txBox="1"/>
          <p:nvPr/>
        </p:nvSpPr>
        <p:spPr>
          <a:xfrm>
            <a:off x="3923928" y="6597352"/>
            <a:ext cx="184731" cy="369332"/>
          </a:xfrm>
          <a:prstGeom prst="rect">
            <a:avLst/>
          </a:prstGeom>
          <a:noFill/>
        </p:spPr>
        <p:txBody>
          <a:bodyPr wrap="none" rtlCol="0">
            <a:spAutoFit/>
          </a:bodyPr>
          <a:lstStyle/>
          <a:p>
            <a:endParaRPr kumimoji="1" lang="ja-JP" altLang="en-US" dirty="0"/>
          </a:p>
        </p:txBody>
      </p:sp>
      <p:pic>
        <p:nvPicPr>
          <p:cNvPr id="4" name="Picture 2" descr="http://xn--fdkc8h2a1876bp0kxli1uc.jp/wp-content/uploads/2013/11/ASOKO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4005064"/>
            <a:ext cx="3046377" cy="2114947"/>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2771801" y="6124426"/>
            <a:ext cx="5904656" cy="646331"/>
          </a:xfrm>
          <a:prstGeom prst="rect">
            <a:avLst/>
          </a:prstGeom>
          <a:noFill/>
        </p:spPr>
        <p:txBody>
          <a:bodyPr wrap="square" rtlCol="0">
            <a:spAutoFit/>
          </a:bodyPr>
          <a:lstStyle/>
          <a:p>
            <a:r>
              <a:rPr lang="en-US" altLang="ja-JP" dirty="0">
                <a:hlinkClick r:id="rId4"/>
              </a:rPr>
              <a:t>http://www.senken.co.jp/news/zakka-yuushin-asoko-nu-chayamachi</a:t>
            </a:r>
            <a:r>
              <a:rPr lang="en-US" altLang="ja-JP" dirty="0" smtClean="0">
                <a:hlinkClick r:id="rId4"/>
              </a:rPr>
              <a:t>/</a:t>
            </a:r>
            <a:r>
              <a:rPr lang="ja-JP" altLang="en-US" dirty="0" smtClean="0"/>
              <a:t>　繊研新聞　</a:t>
            </a:r>
            <a:r>
              <a:rPr lang="en-US" altLang="ja-JP" dirty="0" smtClean="0"/>
              <a:t>2014/5/19</a:t>
            </a:r>
            <a:endParaRPr kumimoji="1" lang="ja-JP" altLang="en-US" dirty="0"/>
          </a:p>
        </p:txBody>
      </p:sp>
      <p:sp>
        <p:nvSpPr>
          <p:cNvPr id="6" name="日付プレースホルダー 5"/>
          <p:cNvSpPr>
            <a:spLocks noGrp="1"/>
          </p:cNvSpPr>
          <p:nvPr>
            <p:ph type="dt" sz="half" idx="10"/>
          </p:nvPr>
        </p:nvSpPr>
        <p:spPr/>
        <p:txBody>
          <a:bodyPr/>
          <a:lstStyle/>
          <a:p>
            <a:fld id="{F1913E95-A17C-4392-93EE-DF4C393270E0}" type="datetime1">
              <a:rPr kumimoji="1" lang="ja-JP" altLang="en-US" smtClean="0"/>
              <a:t>2014/9/6</a:t>
            </a:fld>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11</a:t>
            </a:fld>
            <a:endParaRPr kumimoji="1" lang="ja-JP" altLang="en-US"/>
          </a:p>
        </p:txBody>
      </p:sp>
    </p:spTree>
    <p:extLst>
      <p:ext uri="{BB962C8B-B14F-4D97-AF65-F5344CB8AC3E}">
        <p14:creationId xmlns:p14="http://schemas.microsoft.com/office/powerpoint/2010/main" val="13534167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ASOKO</a:t>
            </a:r>
          </a:p>
          <a:p>
            <a:pPr marL="0" indent="0">
              <a:buNone/>
            </a:pPr>
            <a:endParaRPr kumimoji="1" lang="en-US" altLang="ja-JP" dirty="0" smtClean="0"/>
          </a:p>
          <a:p>
            <a:pPr marL="0" indent="0">
              <a:buNone/>
            </a:pPr>
            <a:endParaRPr lang="en-US" altLang="ja-JP" dirty="0"/>
          </a:p>
          <a:p>
            <a:pPr marL="0" indent="0">
              <a:buNone/>
            </a:pPr>
            <a:r>
              <a:rPr kumimoji="1" lang="ja-JP" altLang="en-US" sz="2800" dirty="0" smtClean="0"/>
              <a:t>・商品を手にとって</a:t>
            </a:r>
            <a:r>
              <a:rPr lang="ja-JP" altLang="en-US" sz="2800" dirty="0" smtClean="0"/>
              <a:t>体感できる陳列であるため、購買意欲が高まる</a:t>
            </a:r>
            <a:endParaRPr kumimoji="1" lang="en-US" altLang="ja-JP" sz="2800" dirty="0" smtClean="0"/>
          </a:p>
          <a:p>
            <a:pPr marL="0" indent="0">
              <a:buNone/>
            </a:pPr>
            <a:r>
              <a:rPr lang="ja-JP" altLang="en-US" sz="2800" dirty="0" smtClean="0"/>
              <a:t>・カラフルで店内のスペースをうまく使っているので、入店時から楽しめる</a:t>
            </a:r>
            <a:endParaRPr lang="en-US" altLang="ja-JP" sz="2800" dirty="0" smtClean="0"/>
          </a:p>
          <a:p>
            <a:pPr marL="0" indent="0">
              <a:buNone/>
            </a:pPr>
            <a:r>
              <a:rPr kumimoji="1" lang="ja-JP" altLang="en-US" sz="2800" dirty="0" smtClean="0"/>
              <a:t>・オリジナリティーのある商品が</a:t>
            </a:r>
            <a:r>
              <a:rPr lang="ja-JP" altLang="en-US" sz="2800" dirty="0" smtClean="0"/>
              <a:t>多い</a:t>
            </a:r>
            <a:endParaRPr kumimoji="1" lang="ja-JP" altLang="en-US" sz="2800" dirty="0"/>
          </a:p>
        </p:txBody>
      </p:sp>
      <p:sp>
        <p:nvSpPr>
          <p:cNvPr id="8" name="テキスト ボックス 7"/>
          <p:cNvSpPr txBox="1"/>
          <p:nvPr/>
        </p:nvSpPr>
        <p:spPr>
          <a:xfrm>
            <a:off x="899592" y="3140968"/>
            <a:ext cx="184731" cy="369332"/>
          </a:xfrm>
          <a:prstGeom prst="rect">
            <a:avLst/>
          </a:prstGeom>
          <a:noFill/>
        </p:spPr>
        <p:txBody>
          <a:bodyPr wrap="none" rtlCol="0">
            <a:spAutoFit/>
          </a:bodyPr>
          <a:lstStyle/>
          <a:p>
            <a:endParaRPr kumimoji="1" lang="ja-JP" altLang="en-US" dirty="0"/>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244031"/>
            <a:ext cx="2689225"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テキスト ボックス 10"/>
          <p:cNvSpPr txBox="1"/>
          <p:nvPr/>
        </p:nvSpPr>
        <p:spPr>
          <a:xfrm>
            <a:off x="2267744" y="6211669"/>
            <a:ext cx="6876256" cy="646331"/>
          </a:xfrm>
          <a:prstGeom prst="rect">
            <a:avLst/>
          </a:prstGeom>
          <a:noFill/>
        </p:spPr>
        <p:txBody>
          <a:bodyPr wrap="square" rtlCol="0">
            <a:spAutoFit/>
          </a:bodyPr>
          <a:lstStyle/>
          <a:p>
            <a:r>
              <a:rPr lang="en-US" altLang="ja-JP" dirty="0" smtClean="0">
                <a:hlinkClick r:id="rId3"/>
              </a:rPr>
              <a:t>http</a:t>
            </a:r>
            <a:r>
              <a:rPr lang="en-US" altLang="ja-JP" dirty="0">
                <a:hlinkClick r:id="rId3"/>
              </a:rPr>
              <a:t>://www.senken.co.jp/news/zakka-yuushin-asoko-nu-chayamachi</a:t>
            </a:r>
            <a:r>
              <a:rPr lang="en-US" altLang="ja-JP" dirty="0" smtClean="0">
                <a:hlinkClick r:id="rId3"/>
              </a:rPr>
              <a:t>/</a:t>
            </a:r>
            <a:r>
              <a:rPr lang="ja-JP" altLang="en-US" dirty="0" smtClean="0"/>
              <a:t>　</a:t>
            </a:r>
            <a:endParaRPr lang="en-US" altLang="ja-JP" dirty="0" smtClean="0"/>
          </a:p>
          <a:p>
            <a:r>
              <a:rPr kumimoji="1" lang="ja-JP" altLang="en-US" dirty="0" smtClean="0"/>
              <a:t>                                                                      繊研</a:t>
            </a:r>
            <a:r>
              <a:rPr kumimoji="1" lang="en-US" altLang="ja-JP" dirty="0" smtClean="0"/>
              <a:t>Plus</a:t>
            </a:r>
            <a:r>
              <a:rPr kumimoji="1" lang="ja-JP" altLang="en-US" dirty="0" smtClean="0"/>
              <a:t>　</a:t>
            </a:r>
            <a:r>
              <a:rPr kumimoji="1" lang="en-US" altLang="ja-JP" dirty="0" smtClean="0"/>
              <a:t>2014</a:t>
            </a:r>
            <a:r>
              <a:rPr kumimoji="1" lang="ja-JP" altLang="en-US" dirty="0" smtClean="0"/>
              <a:t>年</a:t>
            </a:r>
            <a:r>
              <a:rPr kumimoji="1" lang="en-US" altLang="ja-JP" dirty="0" smtClean="0"/>
              <a:t>5</a:t>
            </a:r>
            <a:r>
              <a:rPr kumimoji="1" lang="ja-JP" altLang="en-US" dirty="0" smtClean="0"/>
              <a:t>月</a:t>
            </a:r>
            <a:r>
              <a:rPr kumimoji="1" lang="en-US" altLang="ja-JP" dirty="0" smtClean="0"/>
              <a:t>19</a:t>
            </a:r>
            <a:r>
              <a:rPr kumimoji="1" lang="ja-JP" altLang="en-US" dirty="0" smtClean="0"/>
              <a:t>日号</a:t>
            </a:r>
            <a:endParaRPr kumimoji="1" lang="ja-JP" altLang="en-US" dirty="0"/>
          </a:p>
        </p:txBody>
      </p:sp>
      <p:sp>
        <p:nvSpPr>
          <p:cNvPr id="4" name="日付プレースホルダー 3"/>
          <p:cNvSpPr>
            <a:spLocks noGrp="1"/>
          </p:cNvSpPr>
          <p:nvPr>
            <p:ph type="dt" sz="half" idx="10"/>
          </p:nvPr>
        </p:nvSpPr>
        <p:spPr/>
        <p:txBody>
          <a:bodyPr/>
          <a:lstStyle/>
          <a:p>
            <a:fld id="{AD780703-317C-4D69-BC02-9B0A977556EC}" type="datetime1">
              <a:rPr kumimoji="1" lang="ja-JP" altLang="en-US" smtClean="0"/>
              <a:t>2014/9/6</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12</a:t>
            </a:fld>
            <a:endParaRPr kumimoji="1" lang="ja-JP" altLang="en-US"/>
          </a:p>
        </p:txBody>
      </p:sp>
    </p:spTree>
    <p:extLst>
      <p:ext uri="{BB962C8B-B14F-4D97-AF65-F5344CB8AC3E}">
        <p14:creationId xmlns:p14="http://schemas.microsoft.com/office/powerpoint/2010/main" val="34176974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a:xfrm>
            <a:off x="457200" y="1600200"/>
            <a:ext cx="8229600" cy="5069160"/>
          </a:xfrm>
        </p:spPr>
        <p:txBody>
          <a:bodyPr>
            <a:normAutofit fontScale="92500" lnSpcReduction="20000"/>
          </a:bodyPr>
          <a:lstStyle/>
          <a:p>
            <a:r>
              <a:rPr lang="ja-JP" altLang="en-US" dirty="0" smtClean="0"/>
              <a:t>コストコホールセール</a:t>
            </a:r>
            <a:endParaRPr lang="en-US" altLang="ja-JP" dirty="0" smtClean="0"/>
          </a:p>
          <a:p>
            <a:pPr marL="0" indent="0">
              <a:buNone/>
            </a:pPr>
            <a:r>
              <a:rPr lang="ja-JP" altLang="en-US" dirty="0" smtClean="0"/>
              <a:t>「</a:t>
            </a:r>
            <a:r>
              <a:rPr lang="ja-JP" altLang="en-US" dirty="0"/>
              <a:t>コストコ ホールセール」は米国に本拠地を置く会員制小売り</a:t>
            </a:r>
            <a:r>
              <a:rPr lang="ja-JP" altLang="en-US" dirty="0" smtClean="0"/>
              <a:t>チェーン</a:t>
            </a:r>
            <a:endParaRPr lang="en-US" altLang="ja-JP" dirty="0" smtClean="0"/>
          </a:p>
          <a:p>
            <a:pPr marL="0" indent="0">
              <a:buNone/>
            </a:pPr>
            <a:r>
              <a:rPr lang="ja-JP" altLang="en-US" dirty="0" smtClean="0"/>
              <a:t>店舗</a:t>
            </a:r>
            <a:r>
              <a:rPr lang="ja-JP" altLang="en-US" dirty="0"/>
              <a:t>自体が巨大な倉庫となっており、来店客は大型カートを押して倉庫の中を回って</a:t>
            </a:r>
            <a:r>
              <a:rPr lang="ja-JP" altLang="en-US" dirty="0" smtClean="0"/>
              <a:t>いく</a:t>
            </a:r>
            <a:endParaRPr lang="en-US" altLang="ja-JP" dirty="0" smtClean="0"/>
          </a:p>
          <a:p>
            <a:pPr marL="0" indent="0">
              <a:buNone/>
            </a:pPr>
            <a:r>
              <a:rPr lang="ja-JP" altLang="en-US" dirty="0"/>
              <a:t>「</a:t>
            </a:r>
            <a:r>
              <a:rPr lang="ja-JP" altLang="en-US" dirty="0" smtClean="0"/>
              <a:t>主婦にとってのテーマパーク」と言われている</a:t>
            </a:r>
            <a:endParaRPr lang="en-US" altLang="ja-JP" dirty="0" smtClean="0"/>
          </a:p>
          <a:p>
            <a:pPr marL="0" indent="0">
              <a:buNone/>
            </a:pPr>
            <a:r>
              <a:rPr lang="ja-JP" altLang="en-US" dirty="0" smtClean="0"/>
              <a:t>　　　　　　　　　　　　　　　　</a:t>
            </a:r>
            <a:endParaRPr lang="en-US" altLang="ja-JP" dirty="0" smtClean="0"/>
          </a:p>
          <a:p>
            <a:pPr marL="0" indent="0" algn="ctr">
              <a:buNone/>
            </a:pPr>
            <a:r>
              <a:rPr lang="ja-JP" altLang="en-US" sz="1000" dirty="0" smtClean="0"/>
              <a:t>　　　　　　　　　　　　　　　　　　　　　　　　　　　　　　　　　　　　　　　　　　　　</a:t>
            </a:r>
            <a:endParaRPr lang="en-US" altLang="ja-JP" sz="1000" dirty="0" smtClean="0"/>
          </a:p>
          <a:p>
            <a:pPr marL="0" indent="0" algn="ctr">
              <a:buNone/>
            </a:pPr>
            <a:endParaRPr lang="en-US" altLang="ja-JP" sz="1000" dirty="0">
              <a:hlinkClick r:id="rId2"/>
            </a:endParaRPr>
          </a:p>
          <a:p>
            <a:pPr marL="0" indent="0" algn="ctr">
              <a:buNone/>
            </a:pPr>
            <a:endParaRPr lang="en-US" altLang="ja-JP" sz="1000" dirty="0" smtClean="0">
              <a:hlinkClick r:id="rId2"/>
            </a:endParaRPr>
          </a:p>
          <a:p>
            <a:pPr marL="0" indent="0" algn="ctr">
              <a:buNone/>
            </a:pPr>
            <a:endParaRPr lang="en-US" altLang="ja-JP" sz="1000" dirty="0">
              <a:hlinkClick r:id="rId2"/>
            </a:endParaRPr>
          </a:p>
          <a:p>
            <a:pPr marL="0" indent="0" algn="r">
              <a:buNone/>
            </a:pPr>
            <a:endParaRPr lang="en-US" altLang="ja-JP" sz="1000" dirty="0" smtClean="0">
              <a:hlinkClick r:id="rId2"/>
            </a:endParaRPr>
          </a:p>
          <a:p>
            <a:pPr marL="0" indent="0" algn="r">
              <a:buNone/>
            </a:pPr>
            <a:endParaRPr lang="en-US" altLang="ja-JP" sz="1000" dirty="0">
              <a:hlinkClick r:id="rId2"/>
            </a:endParaRPr>
          </a:p>
          <a:p>
            <a:pPr marL="0" indent="0" algn="r">
              <a:buNone/>
            </a:pPr>
            <a:endParaRPr lang="en-US" altLang="ja-JP" sz="1000" dirty="0" smtClean="0">
              <a:hlinkClick r:id="rId2"/>
            </a:endParaRPr>
          </a:p>
          <a:p>
            <a:pPr marL="0" indent="0" algn="r">
              <a:buNone/>
            </a:pPr>
            <a:endParaRPr lang="en-US" altLang="ja-JP" sz="1000" dirty="0">
              <a:hlinkClick r:id="rId2"/>
            </a:endParaRPr>
          </a:p>
          <a:p>
            <a:pPr marL="0" indent="0" algn="r">
              <a:buNone/>
            </a:pPr>
            <a:endParaRPr lang="en-US" altLang="ja-JP" sz="1000" dirty="0" smtClean="0">
              <a:hlinkClick r:id="rId2"/>
            </a:endParaRPr>
          </a:p>
          <a:p>
            <a:pPr marL="0" indent="0" algn="r">
              <a:buNone/>
            </a:pPr>
            <a:endParaRPr lang="en-US" altLang="ja-JP" sz="1000" dirty="0">
              <a:hlinkClick r:id="rId2"/>
            </a:endParaRPr>
          </a:p>
          <a:p>
            <a:pPr marL="0" indent="0" algn="r">
              <a:buNone/>
            </a:pPr>
            <a:endParaRPr lang="en-US" altLang="ja-JP" sz="1000" dirty="0" smtClean="0">
              <a:hlinkClick r:id=""/>
            </a:endParaRPr>
          </a:p>
          <a:p>
            <a:pPr marL="0" indent="0" algn="r">
              <a:buNone/>
            </a:pPr>
            <a:r>
              <a:rPr lang="en-US" altLang="ja-JP" sz="1000" dirty="0" smtClean="0">
                <a:hlinkClick r:id=""/>
              </a:rPr>
              <a:t>http</a:t>
            </a:r>
            <a:r>
              <a:rPr lang="en-US" altLang="ja-JP" sz="1000" dirty="0">
                <a:hlinkClick r:id="rId2"/>
              </a:rPr>
              <a:t>://trendy.nikkeibp.co.jp/article/pickup/20090702/1027467/?</a:t>
            </a:r>
            <a:r>
              <a:rPr lang="en-US" altLang="ja-JP" sz="1000" dirty="0" smtClean="0">
                <a:hlinkClick r:id="rId2"/>
              </a:rPr>
              <a:t>ST=life&amp;P=3</a:t>
            </a:r>
            <a:endParaRPr lang="en-US" altLang="ja-JP" sz="1000" dirty="0" smtClean="0"/>
          </a:p>
          <a:p>
            <a:pPr marL="0" indent="0" algn="r">
              <a:buNone/>
            </a:pPr>
            <a:r>
              <a:rPr lang="ja-JP" altLang="en-US" sz="1000" dirty="0" smtClean="0"/>
              <a:t>　　　　　　　　　　日経トレンディネット</a:t>
            </a:r>
            <a:endParaRPr lang="en-US" altLang="ja-JP" sz="1000" dirty="0"/>
          </a:p>
          <a:p>
            <a:pPr marL="0" indent="0" algn="ctr">
              <a:buNone/>
            </a:pPr>
            <a:r>
              <a:rPr lang="ja-JP" altLang="en-US" sz="1000" dirty="0" smtClean="0"/>
              <a:t>　　　　　　　　　　　　</a:t>
            </a:r>
            <a:endParaRPr lang="en-US" altLang="ja-JP" sz="10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4221088"/>
            <a:ext cx="2957314" cy="1590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日付プレースホルダー 5"/>
          <p:cNvSpPr>
            <a:spLocks noGrp="1"/>
          </p:cNvSpPr>
          <p:nvPr>
            <p:ph type="dt" sz="half" idx="10"/>
          </p:nvPr>
        </p:nvSpPr>
        <p:spPr/>
        <p:txBody>
          <a:bodyPr/>
          <a:lstStyle/>
          <a:p>
            <a:fld id="{F0C9CE1A-30C6-40FA-A60A-D45AD5F996D5}" type="datetime1">
              <a:rPr kumimoji="1" lang="ja-JP" altLang="en-US" smtClean="0"/>
              <a:t>2014/9/6</a:t>
            </a:fld>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13</a:t>
            </a:fld>
            <a:endParaRPr kumimoji="1" lang="ja-JP" altLang="en-US"/>
          </a:p>
        </p:txBody>
      </p:sp>
    </p:spTree>
    <p:extLst>
      <p:ext uri="{BB962C8B-B14F-4D97-AF65-F5344CB8AC3E}">
        <p14:creationId xmlns:p14="http://schemas.microsoft.com/office/powerpoint/2010/main" val="8658896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コストコホールセール</a:t>
            </a:r>
            <a:endParaRPr kumimoji="1" lang="en-US" altLang="ja-JP" dirty="0" smtClean="0"/>
          </a:p>
          <a:p>
            <a:pPr marL="0" indent="0">
              <a:buNone/>
            </a:pPr>
            <a:endParaRPr kumimoji="1" lang="ja-JP" alt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348880"/>
            <a:ext cx="2689225"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テキスト ボックス 6"/>
          <p:cNvSpPr txBox="1"/>
          <p:nvPr/>
        </p:nvSpPr>
        <p:spPr>
          <a:xfrm>
            <a:off x="755576" y="3429000"/>
            <a:ext cx="7015062" cy="2123658"/>
          </a:xfrm>
          <a:prstGeom prst="rect">
            <a:avLst/>
          </a:prstGeom>
          <a:noFill/>
        </p:spPr>
        <p:txBody>
          <a:bodyPr wrap="none" rtlCol="0">
            <a:spAutoFit/>
          </a:bodyPr>
          <a:lstStyle/>
          <a:p>
            <a:r>
              <a:rPr lang="ja-JP" altLang="en-US" sz="2400" dirty="0" smtClean="0"/>
              <a:t>海外のスーパーで買い物をしているような気分になる</a:t>
            </a:r>
            <a:endParaRPr kumimoji="1" lang="en-US" altLang="ja-JP" sz="2400" dirty="0" smtClean="0"/>
          </a:p>
          <a:p>
            <a:r>
              <a:rPr kumimoji="1" lang="ja-JP" altLang="en-US" sz="2400" dirty="0" smtClean="0"/>
              <a:t>品揃えが豊富なため宝探し感覚で買い物できる</a:t>
            </a:r>
            <a:endParaRPr kumimoji="1" lang="en-US" altLang="ja-JP" sz="2400" dirty="0" smtClean="0"/>
          </a:p>
          <a:p>
            <a:r>
              <a:rPr lang="ja-JP" altLang="en-US" sz="2400" dirty="0" smtClean="0"/>
              <a:t>あまり知られていない輸入商品がおいてある</a:t>
            </a:r>
            <a:endParaRPr lang="en-US" altLang="ja-JP" sz="2400" dirty="0" smtClean="0"/>
          </a:p>
          <a:p>
            <a:r>
              <a:rPr lang="ja-JP" altLang="en-US" sz="2400" dirty="0" smtClean="0"/>
              <a:t>会員制であるという特別感が購買意欲をかきたてる</a:t>
            </a:r>
            <a:endParaRPr lang="en-US" altLang="ja-JP" sz="2400" dirty="0" smtClean="0"/>
          </a:p>
          <a:p>
            <a:endParaRPr lang="en-US" altLang="ja-JP" dirty="0" smtClean="0"/>
          </a:p>
          <a:p>
            <a:endParaRPr kumimoji="1" lang="ja-JP" altLang="en-US" dirty="0"/>
          </a:p>
        </p:txBody>
      </p:sp>
      <p:sp>
        <p:nvSpPr>
          <p:cNvPr id="6" name="日付プレースホルダー 5"/>
          <p:cNvSpPr>
            <a:spLocks noGrp="1"/>
          </p:cNvSpPr>
          <p:nvPr>
            <p:ph type="dt" sz="half" idx="10"/>
          </p:nvPr>
        </p:nvSpPr>
        <p:spPr/>
        <p:txBody>
          <a:bodyPr/>
          <a:lstStyle/>
          <a:p>
            <a:fld id="{58D5133A-0ACE-413F-B7CD-9F18F962FA41}" type="datetime1">
              <a:rPr kumimoji="1" lang="ja-JP" altLang="en-US" smtClean="0"/>
              <a:t>2014/9/6</a:t>
            </a:fld>
            <a:endParaRPr kumimoji="1" lang="ja-JP" altLang="en-US"/>
          </a:p>
        </p:txBody>
      </p:sp>
      <p:sp>
        <p:nvSpPr>
          <p:cNvPr id="8" name="スライド番号プレースホルダー 7"/>
          <p:cNvSpPr>
            <a:spLocks noGrp="1"/>
          </p:cNvSpPr>
          <p:nvPr>
            <p:ph type="sldNum" sz="quarter" idx="12"/>
          </p:nvPr>
        </p:nvSpPr>
        <p:spPr/>
        <p:txBody>
          <a:bodyPr/>
          <a:lstStyle/>
          <a:p>
            <a:fld id="{68691123-A5AB-4645-B0D7-55A7CED11FCE}" type="slidenum">
              <a:rPr kumimoji="1" lang="ja-JP" altLang="en-US" smtClean="0"/>
              <a:pPr/>
              <a:t>14</a:t>
            </a:fld>
            <a:endParaRPr kumimoji="1" lang="ja-JP" altLang="en-US"/>
          </a:p>
        </p:txBody>
      </p:sp>
    </p:spTree>
    <p:extLst>
      <p:ext uri="{BB962C8B-B14F-4D97-AF65-F5344CB8AC3E}">
        <p14:creationId xmlns:p14="http://schemas.microsoft.com/office/powerpoint/2010/main" val="32456354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a:xfrm>
            <a:off x="503548" y="1988840"/>
            <a:ext cx="8229600" cy="3921299"/>
          </a:xfrm>
        </p:spPr>
        <p:txBody>
          <a:bodyPr>
            <a:normAutofit/>
          </a:bodyPr>
          <a:lstStyle/>
          <a:p>
            <a:r>
              <a:rPr lang="ja-JP" altLang="en-US" sz="2400" dirty="0" smtClean="0"/>
              <a:t>店内に長時間滞在してもらう工夫をしている</a:t>
            </a:r>
            <a:endParaRPr lang="en-US" altLang="ja-JP" sz="2400" dirty="0"/>
          </a:p>
          <a:p>
            <a:r>
              <a:rPr lang="ja-JP" altLang="en-US" sz="2400" dirty="0" smtClean="0"/>
              <a:t>珍しい商品が多い</a:t>
            </a:r>
            <a:endParaRPr lang="en-US" altLang="ja-JP" sz="2400" dirty="0" smtClean="0"/>
          </a:p>
          <a:p>
            <a:r>
              <a:rPr lang="ja-JP" altLang="en-US" sz="2400" dirty="0" smtClean="0"/>
              <a:t>商品自体が売り場雰囲気の要素になっている</a:t>
            </a:r>
            <a:endParaRPr lang="en-US" altLang="ja-JP" sz="2400" dirty="0" smtClean="0"/>
          </a:p>
          <a:p>
            <a:r>
              <a:rPr lang="ja-JP" altLang="en-US" sz="2400" dirty="0" smtClean="0"/>
              <a:t>「遊べる」「カラフルで</a:t>
            </a:r>
            <a:r>
              <a:rPr lang="ja-JP" altLang="en-US" sz="2400" dirty="0"/>
              <a:t>ポップ</a:t>
            </a:r>
            <a:r>
              <a:rPr lang="ja-JP" altLang="en-US" sz="2400" dirty="0" smtClean="0"/>
              <a:t>」など楽しさを売り場づくりに取り入れている</a:t>
            </a:r>
            <a:endParaRPr lang="en-US" altLang="ja-JP" sz="2400" dirty="0" smtClean="0"/>
          </a:p>
          <a:p>
            <a:r>
              <a:rPr lang="ja-JP" altLang="en-US" sz="2400" dirty="0" smtClean="0"/>
              <a:t>客がワクワク・ドキドキするような店舗演出をしている</a:t>
            </a:r>
            <a:endParaRPr lang="en-US" altLang="ja-JP" sz="2400" dirty="0" smtClean="0"/>
          </a:p>
          <a:p>
            <a:r>
              <a:rPr lang="ja-JP" altLang="en-US" sz="2400" dirty="0" smtClean="0"/>
              <a:t>衝動買いが起こりやすい環境</a:t>
            </a:r>
            <a:endParaRPr lang="en-US" altLang="ja-JP" sz="2400" dirty="0" smtClean="0"/>
          </a:p>
          <a:p>
            <a:r>
              <a:rPr lang="ja-JP" altLang="en-US" sz="2400" dirty="0"/>
              <a:t>カラフル</a:t>
            </a:r>
            <a:r>
              <a:rPr lang="ja-JP" altLang="en-US" sz="2400" dirty="0" smtClean="0"/>
              <a:t>な店内づくり</a:t>
            </a:r>
            <a:endParaRPr lang="en-US" altLang="ja-JP" sz="2400" dirty="0" smtClean="0"/>
          </a:p>
          <a:p>
            <a:r>
              <a:rPr lang="ja-JP" altLang="en-US" sz="2400" dirty="0" smtClean="0"/>
              <a:t>非日常を体験できる</a:t>
            </a:r>
            <a:endParaRPr lang="en-US" altLang="ja-JP" sz="2400" dirty="0" smtClean="0"/>
          </a:p>
        </p:txBody>
      </p:sp>
      <p:sp>
        <p:nvSpPr>
          <p:cNvPr id="13" name="テキスト ボックス 12"/>
          <p:cNvSpPr txBox="1"/>
          <p:nvPr/>
        </p:nvSpPr>
        <p:spPr>
          <a:xfrm>
            <a:off x="503548" y="1369014"/>
            <a:ext cx="8039380" cy="523220"/>
          </a:xfrm>
          <a:prstGeom prst="rect">
            <a:avLst/>
          </a:prstGeom>
          <a:noFill/>
        </p:spPr>
        <p:txBody>
          <a:bodyPr wrap="none" rtlCol="0">
            <a:spAutoFit/>
          </a:bodyPr>
          <a:lstStyle/>
          <a:p>
            <a:r>
              <a:rPr kumimoji="1" lang="ja-JP" altLang="en-US" sz="2800" b="1" i="1" dirty="0" smtClean="0"/>
              <a:t>～コト喚起によって気分が高揚する店舗の共通点～</a:t>
            </a:r>
            <a:endParaRPr kumimoji="1" lang="ja-JP" altLang="en-US" sz="2800" b="1" i="1" dirty="0"/>
          </a:p>
        </p:txBody>
      </p:sp>
      <p:sp>
        <p:nvSpPr>
          <p:cNvPr id="6" name="円/楕円 5"/>
          <p:cNvSpPr/>
          <p:nvPr/>
        </p:nvSpPr>
        <p:spPr>
          <a:xfrm>
            <a:off x="503548" y="404664"/>
            <a:ext cx="2232248" cy="648072"/>
          </a:xfrm>
          <a:prstGeom prst="ellipse">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まとめ</a:t>
            </a:r>
            <a:r>
              <a:rPr kumimoji="1" lang="ja-JP" altLang="en-US" b="1" dirty="0" smtClean="0">
                <a:solidFill>
                  <a:schemeClr val="tx1"/>
                </a:solidFill>
              </a:rPr>
              <a:t>１</a:t>
            </a:r>
            <a:endParaRPr kumimoji="1" lang="ja-JP" altLang="en-US" b="1" dirty="0">
              <a:solidFill>
                <a:schemeClr val="tx1"/>
              </a:solidFill>
            </a:endParaRPr>
          </a:p>
        </p:txBody>
      </p:sp>
      <p:sp>
        <p:nvSpPr>
          <p:cNvPr id="7" name="日付プレースホルダー 6"/>
          <p:cNvSpPr>
            <a:spLocks noGrp="1"/>
          </p:cNvSpPr>
          <p:nvPr>
            <p:ph type="dt" sz="half" idx="10"/>
          </p:nvPr>
        </p:nvSpPr>
        <p:spPr/>
        <p:txBody>
          <a:bodyPr/>
          <a:lstStyle/>
          <a:p>
            <a:fld id="{322F8932-A0FD-44AA-8BE0-9A620664FD64}" type="datetime1">
              <a:rPr kumimoji="1" lang="ja-JP" altLang="en-US" smtClean="0"/>
              <a:t>2014/9/6</a:t>
            </a:fld>
            <a:endParaRPr kumimoji="1" lang="ja-JP" altLang="en-US"/>
          </a:p>
        </p:txBody>
      </p:sp>
      <p:sp>
        <p:nvSpPr>
          <p:cNvPr id="8" name="スライド番号プレースホルダー 7"/>
          <p:cNvSpPr>
            <a:spLocks noGrp="1"/>
          </p:cNvSpPr>
          <p:nvPr>
            <p:ph type="sldNum" sz="quarter" idx="12"/>
          </p:nvPr>
        </p:nvSpPr>
        <p:spPr/>
        <p:txBody>
          <a:bodyPr/>
          <a:lstStyle/>
          <a:p>
            <a:fld id="{68691123-A5AB-4645-B0D7-55A7CED11FCE}" type="slidenum">
              <a:rPr kumimoji="1" lang="ja-JP" altLang="en-US" smtClean="0"/>
              <a:pPr/>
              <a:t>15</a:t>
            </a:fld>
            <a:endParaRPr kumimoji="1" lang="ja-JP" altLang="en-US"/>
          </a:p>
        </p:txBody>
      </p:sp>
    </p:spTree>
    <p:extLst>
      <p:ext uri="{BB962C8B-B14F-4D97-AF65-F5344CB8AC3E}">
        <p14:creationId xmlns:p14="http://schemas.microsoft.com/office/powerpoint/2010/main" val="22505659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7" name="横巻き 6"/>
          <p:cNvSpPr/>
          <p:nvPr/>
        </p:nvSpPr>
        <p:spPr>
          <a:xfrm>
            <a:off x="800944" y="2564904"/>
            <a:ext cx="7438826" cy="2304256"/>
          </a:xfrm>
          <a:prstGeom prst="horizontalScroll">
            <a:avLst/>
          </a:prstGeom>
          <a:solidFill>
            <a:srgbClr val="FAB6B4"/>
          </a:solidFill>
          <a:ln>
            <a:solidFill>
              <a:srgbClr val="FAB6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tx1"/>
                </a:solidFill>
              </a:rPr>
              <a:t>気分を高揚させる売り場が消費者の購入意思決定にどのような</a:t>
            </a:r>
            <a:r>
              <a:rPr lang="ja-JP" altLang="en-US" sz="2800" dirty="0">
                <a:solidFill>
                  <a:schemeClr val="tx1"/>
                </a:solidFill>
              </a:rPr>
              <a:t>影響</a:t>
            </a:r>
            <a:r>
              <a:rPr lang="ja-JP" altLang="en-US" sz="2800" dirty="0" smtClean="0">
                <a:solidFill>
                  <a:schemeClr val="tx1"/>
                </a:solidFill>
              </a:rPr>
              <a:t>を与えているのだろうか</a:t>
            </a:r>
            <a:endParaRPr lang="ja-JP" altLang="en-US" sz="2800" dirty="0">
              <a:solidFill>
                <a:schemeClr val="tx1"/>
              </a:solidFill>
            </a:endParaRPr>
          </a:p>
        </p:txBody>
      </p:sp>
      <p:sp>
        <p:nvSpPr>
          <p:cNvPr id="3" name="日付プレースホルダー 2"/>
          <p:cNvSpPr>
            <a:spLocks noGrp="1"/>
          </p:cNvSpPr>
          <p:nvPr>
            <p:ph type="dt" sz="half" idx="10"/>
          </p:nvPr>
        </p:nvSpPr>
        <p:spPr/>
        <p:txBody>
          <a:bodyPr/>
          <a:lstStyle/>
          <a:p>
            <a:fld id="{F4A32647-F666-47DF-81B7-6540954E56EE}" type="datetime1">
              <a:rPr kumimoji="1" lang="ja-JP" altLang="en-US" smtClean="0"/>
              <a:t>2014/9/6</a:t>
            </a:fld>
            <a:endParaRPr kumimoji="1" lang="ja-JP" altLang="en-US"/>
          </a:p>
        </p:txBody>
      </p:sp>
      <p:sp>
        <p:nvSpPr>
          <p:cNvPr id="5" name="スライド番号プレースホルダー 4"/>
          <p:cNvSpPr>
            <a:spLocks noGrp="1"/>
          </p:cNvSpPr>
          <p:nvPr>
            <p:ph type="sldNum" sz="quarter" idx="12"/>
          </p:nvPr>
        </p:nvSpPr>
        <p:spPr/>
        <p:txBody>
          <a:bodyPr/>
          <a:lstStyle/>
          <a:p>
            <a:fld id="{68691123-A5AB-4645-B0D7-55A7CED11FCE}" type="slidenum">
              <a:rPr kumimoji="1" lang="ja-JP" altLang="en-US" smtClean="0"/>
              <a:pPr/>
              <a:t>16</a:t>
            </a:fld>
            <a:endParaRPr kumimoji="1" lang="ja-JP" altLang="en-US"/>
          </a:p>
        </p:txBody>
      </p:sp>
    </p:spTree>
    <p:extLst>
      <p:ext uri="{BB962C8B-B14F-4D97-AF65-F5344CB8AC3E}">
        <p14:creationId xmlns:p14="http://schemas.microsoft.com/office/powerpoint/2010/main" val="31739954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問題意識</a:t>
            </a:r>
            <a:endParaRPr kumimoji="1" lang="ja-JP" altLang="en-US" dirty="0"/>
          </a:p>
        </p:txBody>
      </p:sp>
      <p:sp>
        <p:nvSpPr>
          <p:cNvPr id="5" name="コンテンツ プレースホルダー 4"/>
          <p:cNvSpPr>
            <a:spLocks noGrp="1"/>
          </p:cNvSpPr>
          <p:nvPr>
            <p:ph idx="1"/>
          </p:nvPr>
        </p:nvSpPr>
        <p:spPr>
          <a:xfrm>
            <a:off x="457200" y="1196752"/>
            <a:ext cx="8229600" cy="5400600"/>
          </a:xfrm>
        </p:spPr>
        <p:txBody>
          <a:bodyPr>
            <a:normAutofit/>
          </a:bodyPr>
          <a:lstStyle/>
          <a:p>
            <a:pPr marL="0" indent="0">
              <a:buNone/>
            </a:pPr>
            <a:r>
              <a:rPr lang="ja-JP" altLang="en-US" sz="2800" dirty="0"/>
              <a:t>消費者は強い満足が続くと「飽き」が生じ、購買意欲が低下</a:t>
            </a:r>
            <a:r>
              <a:rPr lang="ja-JP" altLang="en-US" sz="2800" dirty="0" smtClean="0"/>
              <a:t>しまう</a:t>
            </a:r>
            <a:endParaRPr lang="en-US" altLang="ja-JP" sz="2800" dirty="0"/>
          </a:p>
          <a:p>
            <a:pPr marL="0" indent="0">
              <a:buNone/>
            </a:pPr>
            <a:r>
              <a:rPr lang="ja-JP" altLang="en-US" sz="2800" dirty="0"/>
              <a:t>しかし</a:t>
            </a:r>
            <a:r>
              <a:rPr lang="ja-JP" altLang="en-US" sz="2800" dirty="0" smtClean="0"/>
              <a:t>、気分が高揚する店舗では、</a:t>
            </a:r>
            <a:r>
              <a:rPr lang="ja-JP" altLang="en-US" sz="2800" dirty="0"/>
              <a:t>行くたびに新しい発見があるため何度も足を運びたく</a:t>
            </a:r>
            <a:r>
              <a:rPr lang="ja-JP" altLang="en-US" sz="2800" dirty="0" smtClean="0"/>
              <a:t>なる</a:t>
            </a:r>
            <a:endParaRPr lang="en-US" altLang="ja-JP" sz="2800" dirty="0" smtClean="0"/>
          </a:p>
          <a:p>
            <a:pPr marL="0" indent="0">
              <a:buNone/>
            </a:pPr>
            <a:endParaRPr lang="en-US" altLang="ja-JP" sz="2800" b="1" dirty="0"/>
          </a:p>
          <a:p>
            <a:pPr marL="0" indent="0">
              <a:buNone/>
            </a:pPr>
            <a:endParaRPr lang="en-US" altLang="ja-JP" sz="2800" dirty="0" smtClean="0"/>
          </a:p>
          <a:p>
            <a:pPr marL="0" indent="0">
              <a:buNone/>
            </a:pPr>
            <a:r>
              <a:rPr lang="ja-JP" altLang="en-US" sz="2800" dirty="0" smtClean="0"/>
              <a:t>気</a:t>
            </a:r>
            <a:r>
              <a:rPr kumimoji="1" lang="ja-JP" altLang="en-US" sz="2800" dirty="0" smtClean="0"/>
              <a:t>分</a:t>
            </a:r>
            <a:r>
              <a:rPr kumimoji="1" lang="ja-JP" altLang="en-US" sz="2800" dirty="0"/>
              <a:t>が</a:t>
            </a:r>
            <a:r>
              <a:rPr kumimoji="1" lang="ja-JP" altLang="en-US" sz="2800" dirty="0" smtClean="0"/>
              <a:t>高揚する店舗作りは</a:t>
            </a:r>
            <a:r>
              <a:rPr kumimoji="1" lang="ja-JP" altLang="en-US" sz="2800" dirty="0" smtClean="0">
                <a:solidFill>
                  <a:srgbClr val="FF0000"/>
                </a:solidFill>
              </a:rPr>
              <a:t>リピーターの増加</a:t>
            </a:r>
            <a:r>
              <a:rPr kumimoji="1" lang="ja-JP" altLang="en-US" sz="2800" dirty="0" smtClean="0"/>
              <a:t>や店舗や商品の</a:t>
            </a:r>
            <a:r>
              <a:rPr kumimoji="1" lang="ja-JP" altLang="en-US" sz="2800" dirty="0" smtClean="0">
                <a:solidFill>
                  <a:srgbClr val="FF0000"/>
                </a:solidFill>
              </a:rPr>
              <a:t>愛好者を生み出す</a:t>
            </a:r>
            <a:r>
              <a:rPr kumimoji="1" lang="ja-JP" altLang="en-US" sz="2800" dirty="0" smtClean="0"/>
              <a:t>ことに繋がる</a:t>
            </a:r>
            <a:endParaRPr kumimoji="1" lang="en-US" altLang="ja-JP" sz="2800" dirty="0" smtClean="0"/>
          </a:p>
          <a:p>
            <a:pPr marL="0" indent="0">
              <a:buNone/>
            </a:pPr>
            <a:endParaRPr lang="en-US" altLang="ja-JP" dirty="0"/>
          </a:p>
          <a:p>
            <a:pPr marL="0" indent="0">
              <a:buNone/>
            </a:pPr>
            <a:endParaRPr lang="en-US" altLang="ja-JP" sz="2400" dirty="0"/>
          </a:p>
          <a:p>
            <a:pPr marL="0" indent="0">
              <a:buNone/>
            </a:pPr>
            <a:endParaRPr kumimoji="1" lang="en-US" altLang="ja-JP" sz="2400" dirty="0" smtClean="0"/>
          </a:p>
        </p:txBody>
      </p:sp>
      <p:sp>
        <p:nvSpPr>
          <p:cNvPr id="16" name="テキスト ボックス 15"/>
          <p:cNvSpPr txBox="1"/>
          <p:nvPr/>
        </p:nvSpPr>
        <p:spPr>
          <a:xfrm>
            <a:off x="4499992" y="6462628"/>
            <a:ext cx="4248472" cy="369332"/>
          </a:xfrm>
          <a:prstGeom prst="rect">
            <a:avLst/>
          </a:prstGeom>
          <a:noFill/>
        </p:spPr>
        <p:txBody>
          <a:bodyPr wrap="square" rtlCol="0">
            <a:spAutoFit/>
          </a:bodyPr>
          <a:lstStyle/>
          <a:p>
            <a:r>
              <a:rPr lang="en-US" altLang="ja-JP" dirty="0"/>
              <a:t>http://www.oval-link.co.jp/vmd/</a:t>
            </a:r>
            <a:endParaRPr kumimoji="1" lang="ja-JP" altLang="en-US" dirty="0"/>
          </a:p>
        </p:txBody>
      </p:sp>
      <p:sp>
        <p:nvSpPr>
          <p:cNvPr id="2" name="雲 1"/>
          <p:cNvSpPr/>
          <p:nvPr/>
        </p:nvSpPr>
        <p:spPr>
          <a:xfrm>
            <a:off x="107504" y="5085184"/>
            <a:ext cx="9036496" cy="1124744"/>
          </a:xfrm>
          <a:prstGeom prst="cloud">
            <a:avLst/>
          </a:prstGeom>
          <a:solidFill>
            <a:schemeClr val="tx2">
              <a:lumMod val="20000"/>
              <a:lumOff val="8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場づくりの演出手法である</a:t>
            </a:r>
            <a:r>
              <a:rPr kumimoji="1" lang="en-US" altLang="ja-JP" sz="2400" b="1" dirty="0" smtClean="0">
                <a:solidFill>
                  <a:schemeClr val="tx1"/>
                </a:solidFill>
              </a:rPr>
              <a:t>VMD</a:t>
            </a:r>
            <a:r>
              <a:rPr kumimoji="1" lang="ja-JP" altLang="en-US" sz="2400" b="1" dirty="0" smtClean="0">
                <a:solidFill>
                  <a:schemeClr val="tx1"/>
                </a:solidFill>
              </a:rPr>
              <a:t>に注目する</a:t>
            </a:r>
            <a:endParaRPr kumimoji="1" lang="ja-JP" altLang="en-US" sz="2400" b="1" dirty="0">
              <a:solidFill>
                <a:schemeClr val="tx1"/>
              </a:solidFill>
            </a:endParaRPr>
          </a:p>
        </p:txBody>
      </p:sp>
      <p:sp>
        <p:nvSpPr>
          <p:cNvPr id="10" name="下矢印 9"/>
          <p:cNvSpPr/>
          <p:nvPr/>
        </p:nvSpPr>
        <p:spPr>
          <a:xfrm>
            <a:off x="4067944" y="3169726"/>
            <a:ext cx="602356" cy="7052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日付プレースホルダー 2"/>
          <p:cNvSpPr>
            <a:spLocks noGrp="1"/>
          </p:cNvSpPr>
          <p:nvPr>
            <p:ph type="dt" sz="half" idx="10"/>
          </p:nvPr>
        </p:nvSpPr>
        <p:spPr/>
        <p:txBody>
          <a:bodyPr/>
          <a:lstStyle/>
          <a:p>
            <a:fld id="{40946E64-134C-4290-94AD-73BF6C056641}" type="datetime1">
              <a:rPr kumimoji="1" lang="ja-JP" altLang="en-US" smtClean="0"/>
              <a:t>2014/9/6</a:t>
            </a:fld>
            <a:endParaRPr kumimoji="1" lang="ja-JP" altLang="en-US"/>
          </a:p>
        </p:txBody>
      </p:sp>
      <p:sp>
        <p:nvSpPr>
          <p:cNvPr id="6" name="スライド番号プレースホルダー 5"/>
          <p:cNvSpPr>
            <a:spLocks noGrp="1"/>
          </p:cNvSpPr>
          <p:nvPr>
            <p:ph type="sldNum" sz="quarter" idx="12"/>
          </p:nvPr>
        </p:nvSpPr>
        <p:spPr/>
        <p:txBody>
          <a:bodyPr/>
          <a:lstStyle/>
          <a:p>
            <a:fld id="{68691123-A5AB-4645-B0D7-55A7CED11FCE}" type="slidenum">
              <a:rPr kumimoji="1" lang="ja-JP" altLang="en-US" smtClean="0"/>
              <a:pPr/>
              <a:t>17</a:t>
            </a:fld>
            <a:endParaRPr kumimoji="1" lang="ja-JP" altLang="en-US"/>
          </a:p>
        </p:txBody>
      </p:sp>
    </p:spTree>
    <p:extLst>
      <p:ext uri="{BB962C8B-B14F-4D97-AF65-F5344CB8AC3E}">
        <p14:creationId xmlns:p14="http://schemas.microsoft.com/office/powerpoint/2010/main" val="1036311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問題意識</a:t>
            </a:r>
            <a:endParaRPr kumimoji="1" lang="ja-JP" altLang="en-US" dirty="0"/>
          </a:p>
        </p:txBody>
      </p:sp>
      <p:sp>
        <p:nvSpPr>
          <p:cNvPr id="5" name="コンテンツ プレースホルダー 4"/>
          <p:cNvSpPr>
            <a:spLocks noGrp="1"/>
          </p:cNvSpPr>
          <p:nvPr>
            <p:ph idx="1"/>
          </p:nvPr>
        </p:nvSpPr>
        <p:spPr/>
        <p:txBody>
          <a:bodyPr>
            <a:normAutofit/>
          </a:bodyPr>
          <a:lstStyle/>
          <a:p>
            <a:pPr marL="0" indent="0" algn="ctr">
              <a:buNone/>
            </a:pPr>
            <a:r>
              <a:rPr lang="ja-JP" altLang="en-US" sz="2800" dirty="0" smtClean="0"/>
              <a:t>気分が</a:t>
            </a:r>
            <a:r>
              <a:rPr lang="ja-JP" altLang="en-US" sz="2800" dirty="0"/>
              <a:t>高揚する店舗</a:t>
            </a:r>
            <a:r>
              <a:rPr lang="ja-JP" altLang="en-US" sz="2800" dirty="0" smtClean="0"/>
              <a:t>は滞店時間の延長に繋がる</a:t>
            </a:r>
            <a:endParaRPr lang="en-US" altLang="ja-JP" sz="2800" dirty="0" smtClean="0"/>
          </a:p>
          <a:p>
            <a:pPr marL="0" indent="0" algn="ctr">
              <a:buNone/>
            </a:pPr>
            <a:endParaRPr kumimoji="1" lang="en-US" altLang="ja-JP" sz="2800" dirty="0"/>
          </a:p>
          <a:p>
            <a:pPr marL="0" indent="0">
              <a:buNone/>
            </a:pPr>
            <a:r>
              <a:rPr lang="ja-JP" altLang="en-US" sz="2800" dirty="0" smtClean="0"/>
              <a:t>・滞店時間の</a:t>
            </a:r>
            <a:r>
              <a:rPr lang="ja-JP" altLang="en-US" sz="2800" dirty="0"/>
              <a:t>延長</a:t>
            </a:r>
            <a:r>
              <a:rPr lang="ja-JP" altLang="en-US" sz="2800" dirty="0" smtClean="0"/>
              <a:t>は非計画購買が促進され、購買後の満足や</a:t>
            </a:r>
            <a:r>
              <a:rPr lang="ja-JP" altLang="en-US" sz="2800" dirty="0"/>
              <a:t>来店意図も高まって</a:t>
            </a:r>
            <a:r>
              <a:rPr lang="ja-JP" altLang="en-US" sz="2800" dirty="0" smtClean="0"/>
              <a:t>いる</a:t>
            </a:r>
            <a:endParaRPr lang="en-US" altLang="ja-JP" sz="2800" dirty="0" smtClean="0"/>
          </a:p>
          <a:p>
            <a:pPr marL="0" indent="0">
              <a:buNone/>
            </a:pPr>
            <a:r>
              <a:rPr kumimoji="1" lang="ja-JP" altLang="en-US" sz="2800" dirty="0" smtClean="0"/>
              <a:t>・また滞店時間が延びることは購買にプラスの影響をもたらす</a:t>
            </a:r>
            <a:endParaRPr kumimoji="1" lang="ja-JP" altLang="en-US" sz="2800" dirty="0"/>
          </a:p>
        </p:txBody>
      </p:sp>
      <p:sp>
        <p:nvSpPr>
          <p:cNvPr id="2" name="テキスト ボックス 1"/>
          <p:cNvSpPr txBox="1"/>
          <p:nvPr/>
        </p:nvSpPr>
        <p:spPr>
          <a:xfrm>
            <a:off x="3059832" y="5949280"/>
            <a:ext cx="5328592" cy="369332"/>
          </a:xfrm>
          <a:prstGeom prst="rect">
            <a:avLst/>
          </a:prstGeom>
          <a:noFill/>
        </p:spPr>
        <p:txBody>
          <a:bodyPr wrap="square" rtlCol="0">
            <a:spAutoFit/>
          </a:bodyPr>
          <a:lstStyle/>
          <a:p>
            <a:r>
              <a:rPr lang="ja-JP" altLang="en-US" dirty="0" smtClean="0"/>
              <a:t>平木いくみ　　「</a:t>
            </a:r>
            <a:r>
              <a:rPr kumimoji="1" lang="ja-JP" altLang="en-US" dirty="0" smtClean="0"/>
              <a:t>店舗における知覚マネジメント」　</a:t>
            </a:r>
            <a:endParaRPr kumimoji="1" lang="ja-JP" altLang="en-US" dirty="0"/>
          </a:p>
        </p:txBody>
      </p:sp>
      <p:sp>
        <p:nvSpPr>
          <p:cNvPr id="3" name="日付プレースホルダー 2"/>
          <p:cNvSpPr>
            <a:spLocks noGrp="1"/>
          </p:cNvSpPr>
          <p:nvPr>
            <p:ph type="dt" sz="half" idx="10"/>
          </p:nvPr>
        </p:nvSpPr>
        <p:spPr/>
        <p:txBody>
          <a:bodyPr/>
          <a:lstStyle/>
          <a:p>
            <a:fld id="{ABC265F9-DD8D-4196-B98F-2EF5E521A826}" type="datetime1">
              <a:rPr kumimoji="1" lang="ja-JP" altLang="en-US" smtClean="0"/>
              <a:t>2014/9/6</a:t>
            </a:fld>
            <a:endParaRPr kumimoji="1" lang="ja-JP" altLang="en-US"/>
          </a:p>
        </p:txBody>
      </p:sp>
      <p:sp>
        <p:nvSpPr>
          <p:cNvPr id="6" name="スライド番号プレースホルダー 5"/>
          <p:cNvSpPr>
            <a:spLocks noGrp="1"/>
          </p:cNvSpPr>
          <p:nvPr>
            <p:ph type="sldNum" sz="quarter" idx="12"/>
          </p:nvPr>
        </p:nvSpPr>
        <p:spPr/>
        <p:txBody>
          <a:bodyPr/>
          <a:lstStyle/>
          <a:p>
            <a:fld id="{68691123-A5AB-4645-B0D7-55A7CED11FCE}" type="slidenum">
              <a:rPr kumimoji="1" lang="ja-JP" altLang="en-US" smtClean="0"/>
              <a:pPr/>
              <a:t>18</a:t>
            </a:fld>
            <a:endParaRPr kumimoji="1" lang="ja-JP" altLang="en-US"/>
          </a:p>
        </p:txBody>
      </p:sp>
    </p:spTree>
    <p:extLst>
      <p:ext uri="{BB962C8B-B14F-4D97-AF65-F5344CB8AC3E}">
        <p14:creationId xmlns:p14="http://schemas.microsoft.com/office/powerpoint/2010/main" val="33896405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3" name="コンテンツ プレースホルダー 2"/>
          <p:cNvSpPr>
            <a:spLocks noGrp="1"/>
          </p:cNvSpPr>
          <p:nvPr>
            <p:ph idx="1"/>
          </p:nvPr>
        </p:nvSpPr>
        <p:spPr>
          <a:xfrm>
            <a:off x="457200" y="1600200"/>
            <a:ext cx="8229600" cy="3989039"/>
          </a:xfrm>
        </p:spPr>
        <p:txBody>
          <a:bodyPr>
            <a:normAutofit lnSpcReduction="10000"/>
          </a:bodyPr>
          <a:lstStyle/>
          <a:p>
            <a:pPr marL="0" indent="0">
              <a:buNone/>
            </a:pPr>
            <a:r>
              <a:rPr kumimoji="1" lang="ja-JP" altLang="en-US" dirty="0" smtClean="0"/>
              <a:t>・</a:t>
            </a:r>
            <a:r>
              <a:rPr kumimoji="1" lang="ja-JP" altLang="en-US" sz="3600" dirty="0" smtClean="0"/>
              <a:t>ＶＭＤ（ヴィジュアルマーチャンダイジング）とは</a:t>
            </a:r>
            <a:endParaRPr kumimoji="1" lang="en-US" altLang="ja-JP" sz="4000" dirty="0" smtClean="0"/>
          </a:p>
          <a:p>
            <a:pPr marL="0" indent="0">
              <a:buNone/>
            </a:pPr>
            <a:r>
              <a:rPr lang="ja-JP" altLang="en-US" dirty="0"/>
              <a:t>⇒</a:t>
            </a:r>
            <a:r>
              <a:rPr lang="ja-JP" altLang="en-US" dirty="0" smtClean="0"/>
              <a:t>視覚に訴える商品政策・商品演出</a:t>
            </a:r>
            <a:endParaRPr lang="en-US" altLang="ja-JP" dirty="0" smtClean="0"/>
          </a:p>
          <a:p>
            <a:pPr marL="0" indent="0">
              <a:buNone/>
            </a:pPr>
            <a:r>
              <a:rPr lang="ja-JP" altLang="en-US" dirty="0"/>
              <a:t>人目を引きやすい、関心を</a:t>
            </a:r>
            <a:r>
              <a:rPr lang="ja-JP" altLang="en-US" dirty="0" smtClean="0"/>
              <a:t>集めやすいと</a:t>
            </a:r>
            <a:r>
              <a:rPr lang="ja-JP" altLang="en-US" dirty="0"/>
              <a:t>いった観点から売り場を構成</a:t>
            </a:r>
            <a:r>
              <a:rPr lang="ja-JP" altLang="en-US" dirty="0" smtClean="0"/>
              <a:t>することが目的</a:t>
            </a:r>
            <a:endParaRPr lang="en-US" altLang="ja-JP" dirty="0" smtClean="0"/>
          </a:p>
          <a:p>
            <a:r>
              <a:rPr lang="ja-JP" altLang="en-US" dirty="0"/>
              <a:t>ＶＭＤの役割</a:t>
            </a:r>
            <a:endParaRPr lang="en-US" altLang="ja-JP" dirty="0"/>
          </a:p>
          <a:p>
            <a:pPr marL="0" indent="0">
              <a:buNone/>
            </a:pPr>
            <a:r>
              <a:rPr lang="ja-JP" altLang="en-US" dirty="0"/>
              <a:t>ストアコンセプトを顧客に訴えること</a:t>
            </a:r>
            <a:endParaRPr lang="en-US" altLang="ja-JP" dirty="0"/>
          </a:p>
          <a:p>
            <a:pPr marL="0" indent="0">
              <a:buNone/>
            </a:pPr>
            <a:endParaRPr lang="en-US" altLang="ja-JP" dirty="0" smtClean="0"/>
          </a:p>
        </p:txBody>
      </p:sp>
      <p:sp>
        <p:nvSpPr>
          <p:cNvPr id="7" name="テキスト ボックス 6"/>
          <p:cNvSpPr txBox="1"/>
          <p:nvPr/>
        </p:nvSpPr>
        <p:spPr>
          <a:xfrm>
            <a:off x="4788024" y="5833183"/>
            <a:ext cx="4176464" cy="276999"/>
          </a:xfrm>
          <a:prstGeom prst="rect">
            <a:avLst/>
          </a:prstGeom>
          <a:noFill/>
        </p:spPr>
        <p:txBody>
          <a:bodyPr wrap="square" rtlCol="0">
            <a:spAutoFit/>
          </a:bodyPr>
          <a:lstStyle/>
          <a:p>
            <a:r>
              <a:rPr lang="ja-JP" altLang="en-US" sz="1200" dirty="0"/>
              <a:t>田村登志子（</a:t>
            </a:r>
            <a:r>
              <a:rPr lang="en-US" altLang="ja-JP" sz="1200" dirty="0"/>
              <a:t>2007</a:t>
            </a:r>
            <a:r>
              <a:rPr lang="ja-JP" altLang="en-US" sz="1200" dirty="0"/>
              <a:t>）</a:t>
            </a:r>
            <a:r>
              <a:rPr lang="en-US" altLang="ja-JP" sz="1200" dirty="0"/>
              <a:t>『</a:t>
            </a:r>
            <a:r>
              <a:rPr lang="ja-JP" altLang="en-US" sz="1200" dirty="0"/>
              <a:t>図解</a:t>
            </a:r>
            <a:r>
              <a:rPr lang="en-US" altLang="ja-JP" sz="1200" dirty="0"/>
              <a:t>VMD</a:t>
            </a:r>
            <a:r>
              <a:rPr lang="ja-JP" altLang="en-US" sz="1200" dirty="0"/>
              <a:t>の基本</a:t>
            </a:r>
            <a:r>
              <a:rPr lang="en-US" altLang="ja-JP" sz="1200" dirty="0"/>
              <a:t>』</a:t>
            </a:r>
            <a:r>
              <a:rPr lang="ja-JP" altLang="en-US" sz="1200" dirty="0"/>
              <a:t>繊研新聞社</a:t>
            </a:r>
            <a:endParaRPr kumimoji="1" lang="ja-JP" altLang="en-US" sz="1600" dirty="0"/>
          </a:p>
        </p:txBody>
      </p:sp>
      <p:sp>
        <p:nvSpPr>
          <p:cNvPr id="6" name="日付プレースホルダー 5"/>
          <p:cNvSpPr>
            <a:spLocks noGrp="1"/>
          </p:cNvSpPr>
          <p:nvPr>
            <p:ph type="dt" sz="half" idx="10"/>
          </p:nvPr>
        </p:nvSpPr>
        <p:spPr/>
        <p:txBody>
          <a:bodyPr/>
          <a:lstStyle/>
          <a:p>
            <a:fld id="{2F4B6D0C-C32E-4F4D-9EA7-577837325190}" type="datetime1">
              <a:rPr kumimoji="1" lang="ja-JP" altLang="en-US" smtClean="0"/>
              <a:t>2014/9/6</a:t>
            </a:fld>
            <a:endParaRPr kumimoji="1" lang="ja-JP" altLang="en-US"/>
          </a:p>
        </p:txBody>
      </p:sp>
      <p:sp>
        <p:nvSpPr>
          <p:cNvPr id="8" name="スライド番号プレースホルダー 7"/>
          <p:cNvSpPr>
            <a:spLocks noGrp="1"/>
          </p:cNvSpPr>
          <p:nvPr>
            <p:ph type="sldNum" sz="quarter" idx="12"/>
          </p:nvPr>
        </p:nvSpPr>
        <p:spPr/>
        <p:txBody>
          <a:bodyPr/>
          <a:lstStyle/>
          <a:p>
            <a:fld id="{68691123-A5AB-4645-B0D7-55A7CED11FCE}" type="slidenum">
              <a:rPr kumimoji="1" lang="ja-JP" altLang="en-US" smtClean="0"/>
              <a:pPr/>
              <a:t>19</a:t>
            </a:fld>
            <a:endParaRPr kumimoji="1" lang="ja-JP" altLang="en-US"/>
          </a:p>
        </p:txBody>
      </p:sp>
    </p:spTree>
    <p:extLst>
      <p:ext uri="{BB962C8B-B14F-4D97-AF65-F5344CB8AC3E}">
        <p14:creationId xmlns:p14="http://schemas.microsoft.com/office/powerpoint/2010/main" val="38290288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kumimoji="1" lang="ja-JP" altLang="en-US" dirty="0" smtClean="0"/>
              <a:t>はじめに</a:t>
            </a:r>
            <a:endParaRPr kumimoji="1" lang="en-US" altLang="ja-JP" dirty="0" smtClean="0"/>
          </a:p>
          <a:p>
            <a:r>
              <a:rPr lang="ja-JP" altLang="en-US" dirty="0" smtClean="0"/>
              <a:t>現状分析</a:t>
            </a:r>
            <a:endParaRPr lang="en-US" altLang="ja-JP" dirty="0" smtClean="0"/>
          </a:p>
          <a:p>
            <a:r>
              <a:rPr lang="ja-JP" altLang="en-US" dirty="0"/>
              <a:t>問題</a:t>
            </a:r>
            <a:r>
              <a:rPr lang="ja-JP" altLang="en-US" dirty="0" smtClean="0"/>
              <a:t>意識</a:t>
            </a:r>
            <a:endParaRPr lang="en-US" altLang="ja-JP" dirty="0" smtClean="0"/>
          </a:p>
          <a:p>
            <a:r>
              <a:rPr lang="ja-JP" altLang="en-US" dirty="0" smtClean="0"/>
              <a:t>研究目的</a:t>
            </a:r>
            <a:endParaRPr lang="en-US" altLang="ja-JP" dirty="0" smtClean="0"/>
          </a:p>
          <a:p>
            <a:r>
              <a:rPr lang="ja-JP" altLang="en-US" dirty="0"/>
              <a:t>仮説</a:t>
            </a:r>
            <a:r>
              <a:rPr lang="ja-JP" altLang="en-US" dirty="0" smtClean="0"/>
              <a:t>導出</a:t>
            </a:r>
            <a:endParaRPr lang="en-US" altLang="ja-JP" dirty="0" smtClean="0"/>
          </a:p>
          <a:p>
            <a:r>
              <a:rPr lang="ja-JP" altLang="en-US" dirty="0"/>
              <a:t>仮説</a:t>
            </a:r>
            <a:endParaRPr lang="en-US" altLang="ja-JP" dirty="0" smtClean="0"/>
          </a:p>
          <a:p>
            <a:r>
              <a:rPr lang="ja-JP" altLang="en-US" dirty="0"/>
              <a:t>参考</a:t>
            </a:r>
            <a:r>
              <a:rPr lang="ja-JP" altLang="en-US" dirty="0" smtClean="0"/>
              <a:t>文献・参考</a:t>
            </a:r>
            <a:r>
              <a:rPr lang="en-US" altLang="ja-JP" dirty="0" smtClean="0"/>
              <a:t>URL</a:t>
            </a:r>
          </a:p>
          <a:p>
            <a:r>
              <a:rPr kumimoji="1" lang="ja-JP" altLang="en-US" dirty="0" smtClean="0"/>
              <a:t>今後の課題</a:t>
            </a:r>
            <a:endParaRPr kumimoji="1" lang="ja-JP" altLang="en-US" dirty="0"/>
          </a:p>
        </p:txBody>
      </p:sp>
      <p:sp>
        <p:nvSpPr>
          <p:cNvPr id="6" name="日付プレースホルダー 5"/>
          <p:cNvSpPr>
            <a:spLocks noGrp="1"/>
          </p:cNvSpPr>
          <p:nvPr>
            <p:ph type="dt" sz="half" idx="10"/>
          </p:nvPr>
        </p:nvSpPr>
        <p:spPr/>
        <p:txBody>
          <a:bodyPr/>
          <a:lstStyle/>
          <a:p>
            <a:fld id="{3E577105-1092-408D-937A-33C5A9D05BB4}" type="datetime1">
              <a:rPr kumimoji="1" lang="ja-JP" altLang="en-US" smtClean="0"/>
              <a:t>2014/9/6</a:t>
            </a:fld>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2</a:t>
            </a:fld>
            <a:endParaRPr kumimoji="1" lang="ja-JP" altLang="en-US"/>
          </a:p>
        </p:txBody>
      </p:sp>
    </p:spTree>
    <p:extLst>
      <p:ext uri="{BB962C8B-B14F-4D97-AF65-F5344CB8AC3E}">
        <p14:creationId xmlns:p14="http://schemas.microsoft.com/office/powerpoint/2010/main" val="36797643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1266"/>
            <a:ext cx="8229600" cy="1143000"/>
          </a:xfrm>
        </p:spPr>
        <p:txBody>
          <a:bodyPr/>
          <a:lstStyle/>
          <a:p>
            <a:r>
              <a:rPr kumimoji="1" lang="ja-JP" altLang="en-US" dirty="0" smtClean="0"/>
              <a:t>問題意識</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1398782421"/>
              </p:ext>
            </p:extLst>
          </p:nvPr>
        </p:nvGraphicFramePr>
        <p:xfrm>
          <a:off x="467544" y="1628800"/>
          <a:ext cx="7848872" cy="3797200"/>
        </p:xfrm>
        <a:graphic>
          <a:graphicData uri="http://schemas.openxmlformats.org/drawingml/2006/table">
            <a:tbl>
              <a:tblPr firstRow="1" bandRow="1">
                <a:tableStyleId>{5C22544A-7EE6-4342-B048-85BDC9FD1C3A}</a:tableStyleId>
              </a:tblPr>
              <a:tblGrid>
                <a:gridCol w="928194"/>
                <a:gridCol w="1765479"/>
                <a:gridCol w="1694860"/>
                <a:gridCol w="1694860"/>
                <a:gridCol w="1765479"/>
              </a:tblGrid>
              <a:tr h="453960">
                <a:tc>
                  <a:txBody>
                    <a:bodyPr/>
                    <a:lstStyle/>
                    <a:p>
                      <a:endParaRPr kumimoji="1" lang="ja-JP" altLang="en-US" sz="1600" dirty="0"/>
                    </a:p>
                  </a:txBody>
                  <a:tcPr/>
                </a:tc>
                <a:tc>
                  <a:txBody>
                    <a:bodyPr/>
                    <a:lstStyle/>
                    <a:p>
                      <a:pPr algn="ctr"/>
                      <a:r>
                        <a:rPr kumimoji="1" lang="ja-JP" altLang="en-US" sz="1600" dirty="0" smtClean="0"/>
                        <a:t>意図</a:t>
                      </a:r>
                      <a:endParaRPr kumimoji="1" lang="ja-JP" altLang="en-US" sz="1600" dirty="0"/>
                    </a:p>
                  </a:txBody>
                  <a:tcPr/>
                </a:tc>
                <a:tc>
                  <a:txBody>
                    <a:bodyPr/>
                    <a:lstStyle/>
                    <a:p>
                      <a:pPr algn="ctr"/>
                      <a:r>
                        <a:rPr kumimoji="1" lang="ja-JP" altLang="en-US" sz="1600" dirty="0" smtClean="0"/>
                        <a:t>効果</a:t>
                      </a:r>
                      <a:endParaRPr kumimoji="1" lang="ja-JP" altLang="en-US" sz="1600" dirty="0"/>
                    </a:p>
                  </a:txBody>
                  <a:tcPr/>
                </a:tc>
                <a:tc>
                  <a:txBody>
                    <a:bodyPr/>
                    <a:lstStyle/>
                    <a:p>
                      <a:pPr algn="ctr"/>
                      <a:r>
                        <a:rPr kumimoji="1" lang="ja-JP" altLang="en-US" sz="1600" dirty="0" smtClean="0"/>
                        <a:t>場所</a:t>
                      </a:r>
                      <a:endParaRPr kumimoji="1" lang="ja-JP" altLang="en-US" sz="1600" dirty="0"/>
                    </a:p>
                  </a:txBody>
                  <a:tcPr/>
                </a:tc>
                <a:tc>
                  <a:txBody>
                    <a:bodyPr/>
                    <a:lstStyle/>
                    <a:p>
                      <a:pPr algn="ctr"/>
                      <a:r>
                        <a:rPr kumimoji="1" lang="ja-JP" altLang="en-US" sz="1600" dirty="0" smtClean="0"/>
                        <a:t>ツール</a:t>
                      </a:r>
                      <a:endParaRPr kumimoji="1" lang="ja-JP" altLang="en-US" sz="1600" dirty="0"/>
                    </a:p>
                  </a:txBody>
                  <a:tcPr/>
                </a:tc>
              </a:tr>
              <a:tr h="554152">
                <a:tc>
                  <a:txBody>
                    <a:bodyPr/>
                    <a:lstStyle/>
                    <a:p>
                      <a:pPr algn="ctr"/>
                      <a:endParaRPr kumimoji="1" lang="en-US" altLang="ja-JP" sz="1400" dirty="0" smtClean="0"/>
                    </a:p>
                    <a:p>
                      <a:pPr algn="ctr"/>
                      <a:r>
                        <a:rPr kumimoji="1" lang="ja-JP" altLang="en-US" sz="1400" dirty="0" smtClean="0"/>
                        <a:t>ＩＰ</a:t>
                      </a:r>
                      <a:endParaRPr kumimoji="1" lang="ja-JP" altLang="en-US" sz="1400" dirty="0"/>
                    </a:p>
                  </a:txBody>
                  <a:tcPr/>
                </a:tc>
                <a:tc>
                  <a:txBody>
                    <a:bodyPr/>
                    <a:lstStyle/>
                    <a:p>
                      <a:r>
                        <a:rPr kumimoji="1" lang="ja-JP" altLang="en-US" sz="1400" dirty="0" smtClean="0"/>
                        <a:t>実売販売の分類、</a:t>
                      </a:r>
                      <a:endParaRPr kumimoji="1" lang="en-US" altLang="ja-JP" sz="1400" dirty="0" smtClean="0"/>
                    </a:p>
                    <a:p>
                      <a:r>
                        <a:rPr kumimoji="1" lang="ja-JP" altLang="en-US" sz="1400" dirty="0" smtClean="0"/>
                        <a:t>整理・陳列＝セリングストック</a:t>
                      </a:r>
                      <a:endParaRPr kumimoji="1" lang="ja-JP" altLang="en-US" sz="1400" dirty="0"/>
                    </a:p>
                  </a:txBody>
                  <a:tcPr/>
                </a:tc>
                <a:tc>
                  <a:txBody>
                    <a:bodyPr/>
                    <a:lstStyle/>
                    <a:p>
                      <a:r>
                        <a:rPr kumimoji="1" lang="ja-JP" altLang="en-US" sz="1400" dirty="0" smtClean="0"/>
                        <a:t>実売商品の訴求＝購買への直結</a:t>
                      </a:r>
                      <a:endParaRPr kumimoji="1" lang="ja-JP" altLang="en-US" sz="1400" dirty="0"/>
                    </a:p>
                  </a:txBody>
                  <a:tcPr/>
                </a:tc>
                <a:tc>
                  <a:txBody>
                    <a:bodyPr/>
                    <a:lstStyle/>
                    <a:p>
                      <a:r>
                        <a:rPr kumimoji="1" lang="ja-JP" altLang="en-US" sz="1400" dirty="0" smtClean="0"/>
                        <a:t>棚、ハンガーラック、ショーケース</a:t>
                      </a:r>
                      <a:endParaRPr kumimoji="1" lang="ja-JP" altLang="en-US" sz="1400" dirty="0"/>
                    </a:p>
                  </a:txBody>
                  <a:tcPr/>
                </a:tc>
                <a:tc>
                  <a:txBody>
                    <a:bodyPr/>
                    <a:lstStyle/>
                    <a:p>
                      <a:r>
                        <a:rPr kumimoji="1" lang="ja-JP" altLang="en-US" sz="1400" dirty="0" smtClean="0"/>
                        <a:t>なし</a:t>
                      </a:r>
                      <a:endParaRPr kumimoji="1" lang="ja-JP" altLang="en-US" sz="1400" dirty="0"/>
                    </a:p>
                  </a:txBody>
                  <a:tcPr/>
                </a:tc>
              </a:tr>
              <a:tr h="1046768">
                <a:tc>
                  <a:txBody>
                    <a:bodyPr/>
                    <a:lstStyle/>
                    <a:p>
                      <a:pPr algn="ctr"/>
                      <a:endParaRPr kumimoji="1" lang="en-US" altLang="ja-JP" sz="1400" dirty="0" smtClean="0"/>
                    </a:p>
                    <a:p>
                      <a:pPr algn="ctr"/>
                      <a:r>
                        <a:rPr kumimoji="1" lang="ja-JP" altLang="en-US" sz="1400" dirty="0" smtClean="0"/>
                        <a:t>ＰＰ</a:t>
                      </a:r>
                      <a:endParaRPr kumimoji="1" lang="ja-JP" altLang="en-US" sz="1400" dirty="0"/>
                    </a:p>
                  </a:txBody>
                  <a:tcPr/>
                </a:tc>
                <a:tc>
                  <a:txBody>
                    <a:bodyPr/>
                    <a:lstStyle/>
                    <a:p>
                      <a:r>
                        <a:rPr kumimoji="1" lang="ja-JP" altLang="en-US" sz="1400" dirty="0" smtClean="0"/>
                        <a:t>各売り場のイメージ訴求、各コーナー、売り場エンド</a:t>
                      </a:r>
                      <a:r>
                        <a:rPr kumimoji="1" lang="en-US" altLang="ja-JP" sz="1400" dirty="0" smtClean="0"/>
                        <a:t>(</a:t>
                      </a:r>
                      <a:r>
                        <a:rPr kumimoji="1" lang="ja-JP" altLang="en-US" sz="1400" dirty="0" smtClean="0"/>
                        <a:t>奥</a:t>
                      </a:r>
                      <a:r>
                        <a:rPr kumimoji="1" lang="en-US" altLang="ja-JP" sz="1400" dirty="0" smtClean="0"/>
                        <a:t>)</a:t>
                      </a:r>
                      <a:r>
                        <a:rPr kumimoji="1" lang="ja-JP" altLang="en-US" sz="1400" dirty="0" err="1" smtClean="0"/>
                        <a:t>への</a:t>
                      </a:r>
                      <a:r>
                        <a:rPr kumimoji="1" lang="ja-JP" altLang="en-US" sz="1400" dirty="0" smtClean="0"/>
                        <a:t>誘引</a:t>
                      </a:r>
                      <a:endParaRPr kumimoji="1" lang="ja-JP" altLang="en-US" sz="1400" dirty="0"/>
                    </a:p>
                  </a:txBody>
                  <a:tcPr/>
                </a:tc>
                <a:tc>
                  <a:txBody>
                    <a:bodyPr/>
                    <a:lstStyle/>
                    <a:p>
                      <a:r>
                        <a:rPr kumimoji="1" lang="ja-JP" altLang="en-US" sz="1400" dirty="0" smtClean="0"/>
                        <a:t>訴求商品のクローズアップ、コーディネート提案、ＩＰとの連動</a:t>
                      </a:r>
                      <a:endParaRPr kumimoji="1" lang="ja-JP" altLang="en-US" sz="1400" dirty="0"/>
                    </a:p>
                  </a:txBody>
                  <a:tcPr/>
                </a:tc>
                <a:tc>
                  <a:txBody>
                    <a:bodyPr/>
                    <a:lstStyle/>
                    <a:p>
                      <a:r>
                        <a:rPr kumimoji="1" lang="ja-JP" altLang="en-US" sz="1400" dirty="0" smtClean="0"/>
                        <a:t>ディスプレーテーブル、棚上、ハンガーエンド、柱、壁面、ＰＰポイント</a:t>
                      </a:r>
                      <a:endParaRPr kumimoji="1" lang="ja-JP" altLang="en-US" sz="1400" dirty="0"/>
                    </a:p>
                  </a:txBody>
                  <a:tcPr/>
                </a:tc>
                <a:tc>
                  <a:txBody>
                    <a:bodyPr/>
                    <a:lstStyle/>
                    <a:p>
                      <a:r>
                        <a:rPr kumimoji="1" lang="ja-JP" altLang="en-US" sz="1400" dirty="0" smtClean="0"/>
                        <a:t>ボディー、マネキンコーディネートハンガー、器具、</a:t>
                      </a:r>
                      <a:r>
                        <a:rPr kumimoji="1" lang="en-US" altLang="ja-JP" sz="1400" dirty="0" smtClean="0"/>
                        <a:t>POP</a:t>
                      </a:r>
                      <a:r>
                        <a:rPr kumimoji="1" lang="ja-JP" altLang="en-US" sz="1400" dirty="0" smtClean="0"/>
                        <a:t>など</a:t>
                      </a:r>
                      <a:endParaRPr kumimoji="1" lang="ja-JP" altLang="en-US" sz="1400" dirty="0"/>
                    </a:p>
                  </a:txBody>
                  <a:tcPr/>
                </a:tc>
              </a:tr>
              <a:tr h="1564952">
                <a:tc>
                  <a:txBody>
                    <a:bodyPr/>
                    <a:lstStyle/>
                    <a:p>
                      <a:pPr algn="ctr"/>
                      <a:endParaRPr kumimoji="1" lang="en-US" altLang="ja-JP" sz="1400" dirty="0" smtClean="0"/>
                    </a:p>
                    <a:p>
                      <a:pPr algn="ctr"/>
                      <a:r>
                        <a:rPr kumimoji="1" lang="ja-JP" altLang="en-US" sz="1400" dirty="0" smtClean="0"/>
                        <a:t>ＶＰ</a:t>
                      </a:r>
                      <a:endParaRPr kumimoji="1" lang="ja-JP" altLang="en-US" sz="1400" dirty="0"/>
                    </a:p>
                  </a:txBody>
                  <a:tcPr/>
                </a:tc>
                <a:tc>
                  <a:txBody>
                    <a:bodyPr/>
                    <a:lstStyle/>
                    <a:p>
                      <a:r>
                        <a:rPr kumimoji="1" lang="ja-JP" altLang="en-US" sz="1400" dirty="0" smtClean="0"/>
                        <a:t>店舗そのものや、売り場全体のイメージ訴求、店の顔、お客様の店内・売り場への誘導</a:t>
                      </a:r>
                      <a:endParaRPr kumimoji="1" lang="ja-JP" altLang="en-US" sz="1400" dirty="0"/>
                    </a:p>
                  </a:txBody>
                  <a:tcPr/>
                </a:tc>
                <a:tc>
                  <a:txBody>
                    <a:bodyPr/>
                    <a:lstStyle/>
                    <a:p>
                      <a:r>
                        <a:rPr kumimoji="1" lang="ja-JP" altLang="en-US" sz="1400" dirty="0" smtClean="0"/>
                        <a:t>重点テーマ・重点商品の訴求、シーズン性・ライフスタイル提案、テーマ・コンセプトの総合演出</a:t>
                      </a:r>
                      <a:endParaRPr kumimoji="1" lang="ja-JP" altLang="en-US" sz="1400" dirty="0"/>
                    </a:p>
                  </a:txBody>
                  <a:tcPr/>
                </a:tc>
                <a:tc>
                  <a:txBody>
                    <a:bodyPr/>
                    <a:lstStyle/>
                    <a:p>
                      <a:r>
                        <a:rPr kumimoji="1" lang="ja-JP" altLang="en-US" sz="1400" dirty="0" smtClean="0"/>
                        <a:t>正面ウインドー、売り場の入り口、エスカレーター前、フロアメーンステージ、ディスプレーテーブル、ＶＰポイント</a:t>
                      </a:r>
                      <a:endParaRPr kumimoji="1" lang="ja-JP" altLang="en-US" sz="1400" dirty="0"/>
                    </a:p>
                  </a:txBody>
                  <a:tcPr/>
                </a:tc>
                <a:tc>
                  <a:txBody>
                    <a:bodyPr/>
                    <a:lstStyle/>
                    <a:p>
                      <a:r>
                        <a:rPr kumimoji="1" lang="ja-JP" altLang="en-US" sz="1400" dirty="0" smtClean="0"/>
                        <a:t>ボディー、マネキン、プロップス（小道具）、オブジェなど</a:t>
                      </a:r>
                      <a:endParaRPr kumimoji="1" lang="ja-JP" altLang="en-US" sz="1400" dirty="0"/>
                    </a:p>
                  </a:txBody>
                  <a:tcPr/>
                </a:tc>
              </a:tr>
            </a:tbl>
          </a:graphicData>
        </a:graphic>
      </p:graphicFrame>
      <p:sp>
        <p:nvSpPr>
          <p:cNvPr id="3" name="正方形/長方形 2"/>
          <p:cNvSpPr/>
          <p:nvPr/>
        </p:nvSpPr>
        <p:spPr>
          <a:xfrm>
            <a:off x="5148064" y="6473279"/>
            <a:ext cx="4572000" cy="261610"/>
          </a:xfrm>
          <a:prstGeom prst="rect">
            <a:avLst/>
          </a:prstGeom>
        </p:spPr>
        <p:txBody>
          <a:bodyPr>
            <a:spAutoFit/>
          </a:bodyPr>
          <a:lstStyle/>
          <a:p>
            <a:r>
              <a:rPr lang="ja-JP" altLang="en-US" sz="1050" dirty="0"/>
              <a:t>田村登志子（</a:t>
            </a:r>
            <a:r>
              <a:rPr lang="en-US" altLang="ja-JP" sz="1050" dirty="0"/>
              <a:t>2007</a:t>
            </a:r>
            <a:r>
              <a:rPr lang="ja-JP" altLang="en-US" sz="1050" dirty="0"/>
              <a:t>）</a:t>
            </a:r>
            <a:r>
              <a:rPr lang="en-US" altLang="ja-JP" sz="1050" dirty="0"/>
              <a:t>『</a:t>
            </a:r>
            <a:r>
              <a:rPr lang="ja-JP" altLang="en-US" sz="1050" dirty="0"/>
              <a:t>図解</a:t>
            </a:r>
            <a:r>
              <a:rPr lang="en-US" altLang="ja-JP" sz="1050" dirty="0"/>
              <a:t>VMD</a:t>
            </a:r>
            <a:r>
              <a:rPr lang="ja-JP" altLang="en-US" sz="1050" dirty="0"/>
              <a:t>の基本</a:t>
            </a:r>
            <a:r>
              <a:rPr lang="en-US" altLang="ja-JP" sz="1050" dirty="0"/>
              <a:t>』</a:t>
            </a:r>
            <a:r>
              <a:rPr lang="ja-JP" altLang="en-US" sz="1050" dirty="0"/>
              <a:t>繊研新聞社</a:t>
            </a:r>
          </a:p>
        </p:txBody>
      </p:sp>
      <p:sp>
        <p:nvSpPr>
          <p:cNvPr id="7" name="日付プレースホルダー 6"/>
          <p:cNvSpPr>
            <a:spLocks noGrp="1"/>
          </p:cNvSpPr>
          <p:nvPr>
            <p:ph type="dt" sz="half" idx="10"/>
          </p:nvPr>
        </p:nvSpPr>
        <p:spPr/>
        <p:txBody>
          <a:bodyPr/>
          <a:lstStyle/>
          <a:p>
            <a:fld id="{EFEBD584-43F9-4939-AED4-405BE34E5E3D}" type="datetime1">
              <a:rPr kumimoji="1" lang="ja-JP" altLang="en-US" smtClean="0"/>
              <a:t>2014/9/6</a:t>
            </a:fld>
            <a:endParaRPr kumimoji="1" lang="ja-JP" altLang="en-US"/>
          </a:p>
        </p:txBody>
      </p:sp>
      <p:sp>
        <p:nvSpPr>
          <p:cNvPr id="8" name="スライド番号プレースホルダー 7"/>
          <p:cNvSpPr>
            <a:spLocks noGrp="1"/>
          </p:cNvSpPr>
          <p:nvPr>
            <p:ph type="sldNum" sz="quarter" idx="12"/>
          </p:nvPr>
        </p:nvSpPr>
        <p:spPr/>
        <p:txBody>
          <a:bodyPr/>
          <a:lstStyle/>
          <a:p>
            <a:fld id="{68691123-A5AB-4645-B0D7-55A7CED11FCE}" type="slidenum">
              <a:rPr kumimoji="1" lang="ja-JP" altLang="en-US" smtClean="0"/>
              <a:pPr/>
              <a:t>20</a:t>
            </a:fld>
            <a:endParaRPr kumimoji="1" lang="ja-JP" altLang="en-US"/>
          </a:p>
        </p:txBody>
      </p:sp>
    </p:spTree>
    <p:extLst>
      <p:ext uri="{BB962C8B-B14F-4D97-AF65-F5344CB8AC3E}">
        <p14:creationId xmlns:p14="http://schemas.microsoft.com/office/powerpoint/2010/main" val="1252672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6" name="横巻き 5"/>
          <p:cNvSpPr/>
          <p:nvPr/>
        </p:nvSpPr>
        <p:spPr>
          <a:xfrm>
            <a:off x="827584" y="2057276"/>
            <a:ext cx="7704856" cy="3024336"/>
          </a:xfrm>
          <a:prstGeom prst="horizontalScroll">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schemeClr val="tx1"/>
                </a:solidFill>
              </a:rPr>
              <a:t>気分が高揚する店舗において</a:t>
            </a:r>
            <a:r>
              <a:rPr lang="ja-JP" altLang="en-US" sz="3200" dirty="0">
                <a:solidFill>
                  <a:schemeClr val="tx1"/>
                </a:solidFill>
              </a:rPr>
              <a:t>行われて</a:t>
            </a:r>
            <a:r>
              <a:rPr lang="ja-JP" altLang="en-US" sz="3200" dirty="0" smtClean="0">
                <a:solidFill>
                  <a:schemeClr val="tx1"/>
                </a:solidFill>
              </a:rPr>
              <a:t>いる</a:t>
            </a:r>
            <a:r>
              <a:rPr lang="en-US" altLang="ja-JP" sz="3200" dirty="0" smtClean="0">
                <a:solidFill>
                  <a:schemeClr val="tx1"/>
                </a:solidFill>
              </a:rPr>
              <a:t>VMD</a:t>
            </a:r>
            <a:r>
              <a:rPr lang="ja-JP" altLang="en-US" sz="3200" dirty="0" smtClean="0">
                <a:solidFill>
                  <a:schemeClr val="tx1"/>
                </a:solidFill>
              </a:rPr>
              <a:t>が状況要因の違いによって</a:t>
            </a:r>
            <a:endParaRPr lang="en-US" altLang="ja-JP" sz="3200" dirty="0" smtClean="0">
              <a:solidFill>
                <a:schemeClr val="tx1"/>
              </a:solidFill>
            </a:endParaRPr>
          </a:p>
          <a:p>
            <a:pPr algn="ctr"/>
            <a:r>
              <a:rPr lang="ja-JP" altLang="en-US" sz="3200" dirty="0">
                <a:solidFill>
                  <a:schemeClr val="tx1"/>
                </a:solidFill>
              </a:rPr>
              <a:t>購買意思</a:t>
            </a:r>
            <a:r>
              <a:rPr lang="ja-JP" altLang="en-US" sz="3200" dirty="0" smtClean="0">
                <a:solidFill>
                  <a:schemeClr val="tx1"/>
                </a:solidFill>
              </a:rPr>
              <a:t>決定にどのように</a:t>
            </a:r>
            <a:endParaRPr lang="en-US" altLang="ja-JP" sz="3200" dirty="0" smtClean="0">
              <a:solidFill>
                <a:schemeClr val="tx1"/>
              </a:solidFill>
            </a:endParaRPr>
          </a:p>
          <a:p>
            <a:pPr algn="ctr"/>
            <a:r>
              <a:rPr kumimoji="1" lang="ja-JP" altLang="en-US" sz="3200" dirty="0">
                <a:solidFill>
                  <a:schemeClr val="tx1"/>
                </a:solidFill>
              </a:rPr>
              <a:t>作用するか明らかに</a:t>
            </a:r>
            <a:r>
              <a:rPr kumimoji="1" lang="ja-JP" altLang="en-US" sz="3200" dirty="0" smtClean="0">
                <a:solidFill>
                  <a:schemeClr val="tx1"/>
                </a:solidFill>
              </a:rPr>
              <a:t>する</a:t>
            </a:r>
            <a:endParaRPr kumimoji="1" lang="ja-JP" altLang="en-US" sz="3200" dirty="0">
              <a:solidFill>
                <a:schemeClr val="tx1"/>
              </a:solidFill>
            </a:endParaRPr>
          </a:p>
        </p:txBody>
      </p:sp>
      <p:sp>
        <p:nvSpPr>
          <p:cNvPr id="3" name="日付プレースホルダー 2"/>
          <p:cNvSpPr>
            <a:spLocks noGrp="1"/>
          </p:cNvSpPr>
          <p:nvPr>
            <p:ph type="dt" sz="half" idx="10"/>
          </p:nvPr>
        </p:nvSpPr>
        <p:spPr/>
        <p:txBody>
          <a:bodyPr/>
          <a:lstStyle/>
          <a:p>
            <a:fld id="{1BA114CB-C4A7-497E-B250-DC50422440EC}" type="datetime1">
              <a:rPr kumimoji="1" lang="ja-JP" altLang="en-US" smtClean="0"/>
              <a:t>2014/9/6</a:t>
            </a:fld>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21</a:t>
            </a:fld>
            <a:endParaRPr kumimoji="1" lang="ja-JP" altLang="en-US"/>
          </a:p>
        </p:txBody>
      </p:sp>
    </p:spTree>
    <p:extLst>
      <p:ext uri="{BB962C8B-B14F-4D97-AF65-F5344CB8AC3E}">
        <p14:creationId xmlns:p14="http://schemas.microsoft.com/office/powerpoint/2010/main" val="28446012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4" name="正方形/長方形 3"/>
          <p:cNvSpPr/>
          <p:nvPr/>
        </p:nvSpPr>
        <p:spPr>
          <a:xfrm>
            <a:off x="827584" y="1988840"/>
            <a:ext cx="136815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ＶＰ</a:t>
            </a:r>
            <a:endParaRPr kumimoji="1" lang="ja-JP" altLang="en-US" dirty="0"/>
          </a:p>
        </p:txBody>
      </p:sp>
      <p:sp>
        <p:nvSpPr>
          <p:cNvPr id="5" name="コンテンツ プレースホルダー 4"/>
          <p:cNvSpPr>
            <a:spLocks noGrp="1"/>
          </p:cNvSpPr>
          <p:nvPr>
            <p:ph idx="1"/>
          </p:nvPr>
        </p:nvSpPr>
        <p:spPr>
          <a:xfrm>
            <a:off x="539552" y="1094010"/>
            <a:ext cx="8229600" cy="4525963"/>
          </a:xfrm>
          <a:solidFill>
            <a:schemeClr val="bg1"/>
          </a:solidFill>
          <a:ln>
            <a:solidFill>
              <a:schemeClr val="bg1"/>
            </a:solidFill>
          </a:ln>
        </p:spPr>
        <p:txBody>
          <a:bodyPr/>
          <a:lstStyle/>
          <a:p>
            <a:pPr marL="0" indent="0">
              <a:buNone/>
            </a:pPr>
            <a:endParaRPr kumimoji="1" lang="en-US" altLang="ja-JP" dirty="0" smtClean="0"/>
          </a:p>
          <a:p>
            <a:pPr marL="0" indent="0">
              <a:buNone/>
            </a:pPr>
            <a:r>
              <a:rPr lang="ja-JP" altLang="en-US" sz="1800" dirty="0"/>
              <a:t>　</a:t>
            </a:r>
            <a:r>
              <a:rPr lang="ja-JP" altLang="en-US" sz="1800" dirty="0" smtClean="0"/>
              <a:t>　　　　　　　　　　　・・・店の顔、店舗に誘導するキッカケ、情報発信</a:t>
            </a:r>
            <a:endParaRPr lang="en-US" altLang="ja-JP" sz="1800" dirty="0" smtClean="0"/>
          </a:p>
          <a:p>
            <a:pPr marL="0" indent="0">
              <a:buNone/>
            </a:pPr>
            <a:endParaRPr kumimoji="1" lang="en-US" altLang="ja-JP" sz="1800" dirty="0"/>
          </a:p>
          <a:p>
            <a:pPr marL="0" indent="0">
              <a:buNone/>
            </a:pPr>
            <a:endParaRPr lang="en-US" altLang="ja-JP" sz="1800" dirty="0" smtClean="0"/>
          </a:p>
          <a:p>
            <a:pPr marL="0" indent="0">
              <a:buNone/>
            </a:pPr>
            <a:endParaRPr kumimoji="1" lang="en-US" altLang="ja-JP" sz="1800" dirty="0"/>
          </a:p>
          <a:p>
            <a:pPr marL="0" indent="0">
              <a:buNone/>
            </a:pPr>
            <a:r>
              <a:rPr lang="ja-JP" altLang="en-US" sz="1800" dirty="0" smtClean="0"/>
              <a:t>　　　　　　　　　　　　・・・各コーナーごとに商品を選んで魅力を強調する</a:t>
            </a:r>
            <a:endParaRPr lang="en-US" altLang="ja-JP" sz="1800" dirty="0" smtClean="0"/>
          </a:p>
          <a:p>
            <a:pPr marL="0" indent="0">
              <a:buNone/>
            </a:pPr>
            <a:r>
              <a:rPr lang="ja-JP" altLang="en-US" sz="1800" dirty="0"/>
              <a:t>　</a:t>
            </a:r>
            <a:r>
              <a:rPr lang="ja-JP" altLang="en-US" sz="1800" dirty="0" smtClean="0"/>
              <a:t>　　　　　　　　　　</a:t>
            </a:r>
            <a:r>
              <a:rPr lang="ja-JP" altLang="en-US" sz="1800" dirty="0"/>
              <a:t>　</a:t>
            </a:r>
            <a:r>
              <a:rPr lang="ja-JP" altLang="en-US" sz="1800" dirty="0" smtClean="0"/>
              <a:t>　　ＩＰと連動した商品</a:t>
            </a:r>
            <a:r>
              <a:rPr kumimoji="1" lang="ja-JP" altLang="en-US" sz="1800" dirty="0" smtClean="0"/>
              <a:t>特徴表現</a:t>
            </a:r>
            <a:endParaRPr kumimoji="1" lang="en-US" altLang="ja-JP" sz="1800" dirty="0" smtClean="0"/>
          </a:p>
          <a:p>
            <a:pPr marL="0" indent="0">
              <a:buNone/>
            </a:pPr>
            <a:endParaRPr lang="en-US" altLang="ja-JP" sz="1800" dirty="0"/>
          </a:p>
          <a:p>
            <a:pPr marL="0" indent="0">
              <a:buNone/>
            </a:pPr>
            <a:endParaRPr kumimoji="1" lang="en-US" altLang="ja-JP" sz="1800" dirty="0" smtClean="0"/>
          </a:p>
          <a:p>
            <a:pPr marL="0" indent="0">
              <a:buNone/>
            </a:pPr>
            <a:r>
              <a:rPr lang="ja-JP" altLang="en-US" sz="1800" dirty="0"/>
              <a:t>　</a:t>
            </a:r>
            <a:r>
              <a:rPr lang="ja-JP" altLang="en-US" sz="1800" dirty="0" smtClean="0"/>
              <a:t>　　　　　　　　　　　・・・実売訴求のための陳列</a:t>
            </a:r>
            <a:endParaRPr kumimoji="1" lang="en-US" altLang="ja-JP" sz="1800" dirty="0" smtClean="0"/>
          </a:p>
        </p:txBody>
      </p:sp>
      <p:sp>
        <p:nvSpPr>
          <p:cNvPr id="6" name="正方形/長方形 5"/>
          <p:cNvSpPr/>
          <p:nvPr/>
        </p:nvSpPr>
        <p:spPr>
          <a:xfrm>
            <a:off x="859508" y="2708920"/>
            <a:ext cx="1368152"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b="1" dirty="0" smtClean="0">
                <a:solidFill>
                  <a:schemeClr val="tx1"/>
                </a:solidFill>
              </a:rPr>
              <a:t>ＰＰ</a:t>
            </a:r>
            <a:endParaRPr kumimoji="1" lang="ja-JP" altLang="en-US" sz="3600" b="1" dirty="0">
              <a:solidFill>
                <a:schemeClr val="tx1"/>
              </a:solidFill>
            </a:endParaRPr>
          </a:p>
        </p:txBody>
      </p:sp>
      <p:sp>
        <p:nvSpPr>
          <p:cNvPr id="7" name="正方形/長方形 6"/>
          <p:cNvSpPr/>
          <p:nvPr/>
        </p:nvSpPr>
        <p:spPr>
          <a:xfrm>
            <a:off x="882924" y="3951058"/>
            <a:ext cx="1368152"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a:solidFill>
                  <a:schemeClr val="tx1"/>
                </a:solidFill>
              </a:rPr>
              <a:t>ＩＰ</a:t>
            </a:r>
            <a:endParaRPr kumimoji="1" lang="ja-JP" altLang="en-US" sz="3600" b="1" dirty="0">
              <a:solidFill>
                <a:schemeClr val="tx1"/>
              </a:solidFill>
            </a:endParaRPr>
          </a:p>
        </p:txBody>
      </p:sp>
      <p:sp>
        <p:nvSpPr>
          <p:cNvPr id="8" name="正方形/長方形 7"/>
          <p:cNvSpPr/>
          <p:nvPr/>
        </p:nvSpPr>
        <p:spPr>
          <a:xfrm>
            <a:off x="827584" y="1556792"/>
            <a:ext cx="136815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b="1" dirty="0" smtClean="0">
                <a:solidFill>
                  <a:schemeClr val="tx1"/>
                </a:solidFill>
              </a:rPr>
              <a:t>ＶＰ</a:t>
            </a:r>
            <a:endParaRPr kumimoji="1" lang="ja-JP" altLang="en-US" sz="3600" b="1" dirty="0">
              <a:solidFill>
                <a:schemeClr val="tx1"/>
              </a:solidFill>
            </a:endParaRPr>
          </a:p>
        </p:txBody>
      </p:sp>
      <p:sp>
        <p:nvSpPr>
          <p:cNvPr id="11" name="円/楕円 10"/>
          <p:cNvSpPr/>
          <p:nvPr/>
        </p:nvSpPr>
        <p:spPr>
          <a:xfrm>
            <a:off x="7596336" y="1916832"/>
            <a:ext cx="1368152"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店舗外</a:t>
            </a:r>
            <a:endParaRPr kumimoji="1" lang="ja-JP" altLang="en-US" dirty="0"/>
          </a:p>
        </p:txBody>
      </p:sp>
      <p:cxnSp>
        <p:nvCxnSpPr>
          <p:cNvPr id="13" name="直線矢印コネクタ 12"/>
          <p:cNvCxnSpPr/>
          <p:nvPr/>
        </p:nvCxnSpPr>
        <p:spPr>
          <a:xfrm>
            <a:off x="7401916" y="1628800"/>
            <a:ext cx="0" cy="72008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7419328" y="2978950"/>
            <a:ext cx="0" cy="183620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6" name="円/楕円 15"/>
          <p:cNvSpPr/>
          <p:nvPr/>
        </p:nvSpPr>
        <p:spPr>
          <a:xfrm>
            <a:off x="7596336" y="3645024"/>
            <a:ext cx="1368152"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店舗内</a:t>
            </a:r>
            <a:endParaRPr kumimoji="1" lang="ja-JP" altLang="en-US" dirty="0"/>
          </a:p>
        </p:txBody>
      </p:sp>
      <p:pic>
        <p:nvPicPr>
          <p:cNvPr id="2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6341962"/>
            <a:ext cx="4572000"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日付プレースホルダー 2"/>
          <p:cNvSpPr>
            <a:spLocks noGrp="1"/>
          </p:cNvSpPr>
          <p:nvPr>
            <p:ph type="dt" sz="half" idx="10"/>
          </p:nvPr>
        </p:nvSpPr>
        <p:spPr/>
        <p:txBody>
          <a:bodyPr/>
          <a:lstStyle/>
          <a:p>
            <a:fld id="{8BDD0D0D-AE9A-4AEC-B692-96170DE2DBE9}" type="datetime1">
              <a:rPr kumimoji="1" lang="ja-JP" altLang="en-US" smtClean="0"/>
              <a:t>2014/9/6</a:t>
            </a:fld>
            <a:endParaRPr kumimoji="1" lang="ja-JP" altLang="en-US"/>
          </a:p>
        </p:txBody>
      </p:sp>
      <p:sp>
        <p:nvSpPr>
          <p:cNvPr id="9" name="スライド番号プレースホルダー 8"/>
          <p:cNvSpPr>
            <a:spLocks noGrp="1"/>
          </p:cNvSpPr>
          <p:nvPr>
            <p:ph type="sldNum" sz="quarter" idx="12"/>
          </p:nvPr>
        </p:nvSpPr>
        <p:spPr/>
        <p:txBody>
          <a:bodyPr/>
          <a:lstStyle/>
          <a:p>
            <a:fld id="{68691123-A5AB-4645-B0D7-55A7CED11FCE}" type="slidenum">
              <a:rPr kumimoji="1" lang="ja-JP" altLang="en-US" smtClean="0"/>
              <a:pPr/>
              <a:t>22</a:t>
            </a:fld>
            <a:endParaRPr kumimoji="1" lang="ja-JP" altLang="en-US"/>
          </a:p>
        </p:txBody>
      </p:sp>
    </p:spTree>
    <p:extLst>
      <p:ext uri="{BB962C8B-B14F-4D97-AF65-F5344CB8AC3E}">
        <p14:creationId xmlns:p14="http://schemas.microsoft.com/office/powerpoint/2010/main" val="30693528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仮説導出</a:t>
            </a:r>
            <a:endParaRPr kumimoji="1" lang="ja-JP" altLang="en-US" dirty="0"/>
          </a:p>
        </p:txBody>
      </p:sp>
      <p:sp>
        <p:nvSpPr>
          <p:cNvPr id="5" name="コンテンツ プレースホルダー 4"/>
          <p:cNvSpPr>
            <a:spLocks noGrp="1"/>
          </p:cNvSpPr>
          <p:nvPr>
            <p:ph idx="1"/>
          </p:nvPr>
        </p:nvSpPr>
        <p:spPr/>
        <p:txBody>
          <a:bodyPr/>
          <a:lstStyle/>
          <a:p>
            <a:r>
              <a:rPr lang="ja-JP" altLang="en-US" dirty="0" smtClean="0"/>
              <a:t>購買率を上げるには</a:t>
            </a:r>
            <a:endParaRPr lang="en-US" altLang="ja-JP" dirty="0" smtClean="0"/>
          </a:p>
          <a:p>
            <a:pPr marL="0" indent="0">
              <a:buNone/>
            </a:pPr>
            <a:r>
              <a:rPr kumimoji="1" lang="ja-JP" altLang="en-US" sz="2400" dirty="0" smtClean="0"/>
              <a:t>購買</a:t>
            </a:r>
            <a:r>
              <a:rPr lang="ja-JP" altLang="en-US" sz="2400" dirty="0" smtClean="0"/>
              <a:t>率とは、入店した消費者が実際に購買する比率</a:t>
            </a:r>
            <a:r>
              <a:rPr lang="ja-JP" altLang="en-US" sz="2400" dirty="0"/>
              <a:t>の</a:t>
            </a:r>
            <a:r>
              <a:rPr lang="ja-JP" altLang="en-US" sz="2400" dirty="0" smtClean="0"/>
              <a:t>こと</a:t>
            </a:r>
            <a:endParaRPr lang="en-US" altLang="ja-JP" sz="2400" dirty="0" smtClean="0"/>
          </a:p>
          <a:p>
            <a:pPr marL="0" indent="0">
              <a:buNone/>
            </a:pPr>
            <a:endParaRPr lang="en-US" altLang="ja-JP" sz="2400" dirty="0" smtClean="0"/>
          </a:p>
          <a:p>
            <a:pPr marL="0" indent="0">
              <a:buNone/>
            </a:pPr>
            <a:endParaRPr kumimoji="1" lang="en-US" altLang="ja-JP" sz="2400" dirty="0"/>
          </a:p>
          <a:p>
            <a:pPr marL="0" indent="0">
              <a:buNone/>
            </a:pPr>
            <a:endParaRPr lang="en-US" altLang="ja-JP" sz="2400" dirty="0" smtClean="0"/>
          </a:p>
          <a:p>
            <a:pPr marL="0" indent="0">
              <a:buNone/>
            </a:pPr>
            <a:endParaRPr kumimoji="1" lang="ja-JP" altLang="en-US" sz="2400" dirty="0"/>
          </a:p>
        </p:txBody>
      </p:sp>
      <p:sp>
        <p:nvSpPr>
          <p:cNvPr id="6" name="正方形/長方形 5"/>
          <p:cNvSpPr/>
          <p:nvPr/>
        </p:nvSpPr>
        <p:spPr>
          <a:xfrm>
            <a:off x="602184" y="3717032"/>
            <a:ext cx="1800200" cy="792088"/>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rPr>
              <a:t>購買率</a:t>
            </a:r>
            <a:endParaRPr kumimoji="1" lang="ja-JP" altLang="en-US" sz="1400" dirty="0">
              <a:solidFill>
                <a:schemeClr val="tx1"/>
              </a:solidFill>
            </a:endParaRPr>
          </a:p>
        </p:txBody>
      </p:sp>
      <p:cxnSp>
        <p:nvCxnSpPr>
          <p:cNvPr id="8" name="直線コネクタ 7"/>
          <p:cNvCxnSpPr>
            <a:stCxn id="6" idx="3"/>
          </p:cNvCxnSpPr>
          <p:nvPr/>
        </p:nvCxnSpPr>
        <p:spPr>
          <a:xfrm>
            <a:off x="2402384" y="4113076"/>
            <a:ext cx="936104"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3338488" y="3501008"/>
            <a:ext cx="0" cy="1152128"/>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3329980" y="4630700"/>
            <a:ext cx="79208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3307172" y="3501008"/>
            <a:ext cx="792088"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正方形/長方形 20"/>
          <p:cNvSpPr/>
          <p:nvPr/>
        </p:nvSpPr>
        <p:spPr>
          <a:xfrm>
            <a:off x="4146186" y="3152572"/>
            <a:ext cx="2088232" cy="696873"/>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chemeClr val="tx1"/>
                </a:solidFill>
              </a:rPr>
              <a:t>商品のコーディネート提案ができているかをチェック</a:t>
            </a:r>
            <a:endParaRPr kumimoji="1" lang="ja-JP" altLang="en-US" sz="1200" dirty="0">
              <a:solidFill>
                <a:schemeClr val="tx1"/>
              </a:solidFill>
            </a:endParaRPr>
          </a:p>
        </p:txBody>
      </p:sp>
      <p:sp>
        <p:nvSpPr>
          <p:cNvPr id="23" name="正方形/長方形 22"/>
          <p:cNvSpPr/>
          <p:nvPr/>
        </p:nvSpPr>
        <p:spPr>
          <a:xfrm>
            <a:off x="4122068" y="4329100"/>
            <a:ext cx="2094466"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chemeClr val="tx1"/>
                </a:solidFill>
              </a:rPr>
              <a:t>店頭展開しているサイズをチェック</a:t>
            </a:r>
            <a:endParaRPr kumimoji="1" lang="ja-JP" altLang="en-US" sz="1200" dirty="0">
              <a:solidFill>
                <a:schemeClr val="tx1"/>
              </a:solidFill>
            </a:endParaRPr>
          </a:p>
        </p:txBody>
      </p:sp>
      <p:cxnSp>
        <p:nvCxnSpPr>
          <p:cNvPr id="25" name="直線コネクタ 24"/>
          <p:cNvCxnSpPr/>
          <p:nvPr/>
        </p:nvCxnSpPr>
        <p:spPr>
          <a:xfrm>
            <a:off x="6235366" y="3501009"/>
            <a:ext cx="648072"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a:stCxn id="23" idx="3"/>
          </p:cNvCxnSpPr>
          <p:nvPr/>
        </p:nvCxnSpPr>
        <p:spPr>
          <a:xfrm>
            <a:off x="6216534" y="4653136"/>
            <a:ext cx="648072"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1" name="円/楕円 30"/>
          <p:cNvSpPr/>
          <p:nvPr/>
        </p:nvSpPr>
        <p:spPr>
          <a:xfrm>
            <a:off x="6866094" y="3187824"/>
            <a:ext cx="1649001" cy="661621"/>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solidFill>
                  <a:schemeClr val="tx1"/>
                </a:solidFill>
              </a:rPr>
              <a:t>PP</a:t>
            </a:r>
            <a:r>
              <a:rPr kumimoji="1" lang="ja-JP" altLang="en-US" sz="1400" dirty="0" smtClean="0">
                <a:solidFill>
                  <a:schemeClr val="tx1"/>
                </a:solidFill>
              </a:rPr>
              <a:t>のチカラ</a:t>
            </a:r>
            <a:endParaRPr kumimoji="1" lang="ja-JP" altLang="en-US" sz="1400" dirty="0">
              <a:solidFill>
                <a:schemeClr val="tx1"/>
              </a:solidFill>
            </a:endParaRPr>
          </a:p>
        </p:txBody>
      </p:sp>
      <p:sp>
        <p:nvSpPr>
          <p:cNvPr id="32" name="円/楕円 31"/>
          <p:cNvSpPr/>
          <p:nvPr/>
        </p:nvSpPr>
        <p:spPr>
          <a:xfrm>
            <a:off x="6876256" y="4334036"/>
            <a:ext cx="1656183" cy="64807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solidFill>
                  <a:schemeClr val="tx1"/>
                </a:solidFill>
              </a:rPr>
              <a:t>IP</a:t>
            </a:r>
            <a:r>
              <a:rPr kumimoji="1" lang="ja-JP" altLang="en-US" sz="1400" dirty="0" smtClean="0">
                <a:solidFill>
                  <a:schemeClr val="tx1"/>
                </a:solidFill>
              </a:rPr>
              <a:t>のチカラ</a:t>
            </a:r>
            <a:endParaRPr kumimoji="1" lang="ja-JP" altLang="en-US" sz="1400" dirty="0">
              <a:solidFill>
                <a:schemeClr val="tx1"/>
              </a:solidFill>
            </a:endParaRPr>
          </a:p>
        </p:txBody>
      </p:sp>
      <p:sp>
        <p:nvSpPr>
          <p:cNvPr id="15" name="正方形/長方形 14"/>
          <p:cNvSpPr/>
          <p:nvPr/>
        </p:nvSpPr>
        <p:spPr>
          <a:xfrm>
            <a:off x="568400" y="5157192"/>
            <a:ext cx="7560840" cy="100811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私たちの研究では店舗内での購買意思決定に影響を与えるものを見て生きたいので、</a:t>
            </a:r>
            <a:r>
              <a:rPr kumimoji="1" lang="en-US" altLang="ja-JP" b="1" dirty="0" smtClean="0">
                <a:solidFill>
                  <a:schemeClr val="tx1"/>
                </a:solidFill>
              </a:rPr>
              <a:t>Point of sales Presentation</a:t>
            </a:r>
            <a:r>
              <a:rPr lang="ja-JP" altLang="en-US" b="1" dirty="0" err="1">
                <a:solidFill>
                  <a:schemeClr val="tx1"/>
                </a:solidFill>
              </a:rPr>
              <a:t>、</a:t>
            </a:r>
            <a:r>
              <a:rPr kumimoji="1" lang="en-US" altLang="ja-JP" b="1" dirty="0" smtClean="0">
                <a:solidFill>
                  <a:schemeClr val="tx1"/>
                </a:solidFill>
              </a:rPr>
              <a:t>Item</a:t>
            </a:r>
          </a:p>
          <a:p>
            <a:pPr algn="ctr"/>
            <a:r>
              <a:rPr lang="en-US" altLang="ja-JP" b="1" dirty="0">
                <a:solidFill>
                  <a:schemeClr val="tx1"/>
                </a:solidFill>
              </a:rPr>
              <a:t> </a:t>
            </a:r>
            <a:r>
              <a:rPr lang="en-US" altLang="ja-JP" b="1" dirty="0" smtClean="0">
                <a:solidFill>
                  <a:schemeClr val="tx1"/>
                </a:solidFill>
              </a:rPr>
              <a:t>Presentation</a:t>
            </a:r>
            <a:r>
              <a:rPr kumimoji="1" lang="ja-JP" altLang="en-US" dirty="0" smtClean="0">
                <a:solidFill>
                  <a:schemeClr val="tx1"/>
                </a:solidFill>
              </a:rPr>
              <a:t>に注目していく</a:t>
            </a:r>
            <a:endParaRPr kumimoji="1" lang="ja-JP" altLang="en-US" dirty="0">
              <a:solidFill>
                <a:schemeClr val="tx1"/>
              </a:solidFill>
            </a:endParaRPr>
          </a:p>
        </p:txBody>
      </p:sp>
      <p:sp>
        <p:nvSpPr>
          <p:cNvPr id="2" name="正方形/長方形 1"/>
          <p:cNvSpPr/>
          <p:nvPr/>
        </p:nvSpPr>
        <p:spPr>
          <a:xfrm>
            <a:off x="4610411" y="6381328"/>
            <a:ext cx="3071675" cy="307777"/>
          </a:xfrm>
          <a:prstGeom prst="rect">
            <a:avLst/>
          </a:prstGeom>
        </p:spPr>
        <p:txBody>
          <a:bodyPr wrap="none">
            <a:spAutoFit/>
          </a:bodyPr>
          <a:lstStyle/>
          <a:p>
            <a:r>
              <a:rPr lang="ja-JP" altLang="en-US" sz="1400" dirty="0"/>
              <a:t>田村登志子（</a:t>
            </a:r>
            <a:r>
              <a:rPr lang="en-US" altLang="ja-JP" sz="1400" dirty="0"/>
              <a:t>2007</a:t>
            </a:r>
            <a:r>
              <a:rPr lang="ja-JP" altLang="en-US" sz="1400" dirty="0"/>
              <a:t>）</a:t>
            </a:r>
            <a:r>
              <a:rPr lang="en-US" altLang="ja-JP" sz="1400" dirty="0"/>
              <a:t>『</a:t>
            </a:r>
            <a:r>
              <a:rPr lang="ja-JP" altLang="en-US" sz="1400" dirty="0"/>
              <a:t>図解</a:t>
            </a:r>
            <a:r>
              <a:rPr lang="en-US" altLang="ja-JP" sz="1400" dirty="0"/>
              <a:t>VMD</a:t>
            </a:r>
            <a:r>
              <a:rPr lang="ja-JP" altLang="en-US" sz="1400" dirty="0"/>
              <a:t>の基本</a:t>
            </a:r>
            <a:r>
              <a:rPr lang="en-US" altLang="ja-JP" sz="1400" dirty="0"/>
              <a:t>』</a:t>
            </a:r>
            <a:endParaRPr lang="ja-JP" altLang="en-US" sz="1400" dirty="0"/>
          </a:p>
        </p:txBody>
      </p:sp>
      <p:sp>
        <p:nvSpPr>
          <p:cNvPr id="3" name="日付プレースホルダー 2"/>
          <p:cNvSpPr>
            <a:spLocks noGrp="1"/>
          </p:cNvSpPr>
          <p:nvPr>
            <p:ph type="dt" sz="half" idx="10"/>
          </p:nvPr>
        </p:nvSpPr>
        <p:spPr/>
        <p:txBody>
          <a:bodyPr/>
          <a:lstStyle/>
          <a:p>
            <a:fld id="{5025BD97-E476-4CA7-B9AC-B42D1A8BDB90}" type="datetime1">
              <a:rPr kumimoji="1" lang="ja-JP" altLang="en-US" smtClean="0"/>
              <a:t>2014/9/6</a:t>
            </a:fld>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23</a:t>
            </a:fld>
            <a:endParaRPr kumimoji="1" lang="ja-JP" altLang="en-US"/>
          </a:p>
        </p:txBody>
      </p:sp>
    </p:spTree>
    <p:extLst>
      <p:ext uri="{BB962C8B-B14F-4D97-AF65-F5344CB8AC3E}">
        <p14:creationId xmlns:p14="http://schemas.microsoft.com/office/powerpoint/2010/main" val="24815899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3" name="コンテンツ プレースホルダー 2"/>
          <p:cNvSpPr>
            <a:spLocks noGrp="1"/>
          </p:cNvSpPr>
          <p:nvPr>
            <p:ph idx="1"/>
          </p:nvPr>
        </p:nvSpPr>
        <p:spPr/>
        <p:txBody>
          <a:bodyPr/>
          <a:lstStyle/>
          <a:p>
            <a:endParaRPr kumimoji="1" lang="en-US" altLang="ja-JP" dirty="0" smtClean="0"/>
          </a:p>
          <a:p>
            <a:r>
              <a:rPr kumimoji="1" lang="ja-JP" altLang="en-US" dirty="0" smtClean="0"/>
              <a:t>場所；</a:t>
            </a:r>
            <a:r>
              <a:rPr lang="ja-JP" altLang="en-US" dirty="0" smtClean="0"/>
              <a:t>ＡＳＯＫＯ、タイガーコペンハーゲン</a:t>
            </a:r>
            <a:r>
              <a:rPr lang="ja-JP" altLang="en-US" dirty="0"/>
              <a:t>　　</a:t>
            </a:r>
            <a:endParaRPr lang="en-US" altLang="ja-JP" dirty="0" smtClean="0"/>
          </a:p>
          <a:p>
            <a:pPr marL="0" indent="0">
              <a:buNone/>
            </a:pPr>
            <a:r>
              <a:rPr lang="ja-JP" altLang="en-US" dirty="0" smtClean="0"/>
              <a:t>　</a:t>
            </a:r>
            <a:r>
              <a:rPr lang="ja-JP" altLang="en-US" dirty="0"/>
              <a:t>　</a:t>
            </a:r>
            <a:r>
              <a:rPr lang="ja-JP" altLang="en-US" dirty="0" smtClean="0"/>
              <a:t>　　　ヴィレッジヴァンガード</a:t>
            </a:r>
            <a:endParaRPr lang="ja-JP" altLang="en-US" dirty="0"/>
          </a:p>
          <a:p>
            <a:r>
              <a:rPr lang="ja-JP" altLang="en-US" dirty="0" smtClean="0"/>
              <a:t>日時；</a:t>
            </a:r>
            <a:r>
              <a:rPr lang="en-US" altLang="ja-JP" dirty="0"/>
              <a:t>7</a:t>
            </a:r>
            <a:r>
              <a:rPr lang="ja-JP" altLang="en-US" dirty="0" smtClean="0"/>
              <a:t>月</a:t>
            </a:r>
            <a:r>
              <a:rPr lang="en-US" altLang="ja-JP" dirty="0"/>
              <a:t>31</a:t>
            </a:r>
            <a:r>
              <a:rPr lang="ja-JP" altLang="en-US" dirty="0" smtClean="0"/>
              <a:t>日　</a:t>
            </a:r>
            <a:r>
              <a:rPr lang="en-US" altLang="ja-JP" dirty="0" smtClean="0"/>
              <a:t>12</a:t>
            </a:r>
            <a:r>
              <a:rPr lang="ja-JP" altLang="en-US" dirty="0" smtClean="0"/>
              <a:t>：</a:t>
            </a:r>
            <a:r>
              <a:rPr lang="en-US" altLang="ja-JP" dirty="0" smtClean="0"/>
              <a:t>00</a:t>
            </a:r>
            <a:r>
              <a:rPr lang="ja-JP" altLang="en-US" dirty="0" smtClean="0"/>
              <a:t>～</a:t>
            </a:r>
            <a:r>
              <a:rPr lang="en-US" altLang="ja-JP" dirty="0" smtClean="0"/>
              <a:t>16</a:t>
            </a:r>
            <a:r>
              <a:rPr lang="ja-JP" altLang="en-US" dirty="0" smtClean="0"/>
              <a:t>：</a:t>
            </a:r>
            <a:r>
              <a:rPr lang="en-US" altLang="ja-JP" dirty="0" smtClean="0"/>
              <a:t>00</a:t>
            </a:r>
            <a:r>
              <a:rPr lang="ja-JP" altLang="en-US" dirty="0" err="1" smtClean="0"/>
              <a:t>、</a:t>
            </a:r>
            <a:r>
              <a:rPr lang="en-US" altLang="ja-JP" dirty="0" smtClean="0"/>
              <a:t>18</a:t>
            </a:r>
            <a:r>
              <a:rPr lang="ja-JP" altLang="en-US" dirty="0" smtClean="0"/>
              <a:t>：</a:t>
            </a:r>
            <a:r>
              <a:rPr lang="en-US" altLang="ja-JP" dirty="0" smtClean="0"/>
              <a:t>00</a:t>
            </a:r>
            <a:r>
              <a:rPr lang="ja-JP" altLang="en-US" dirty="0" smtClean="0"/>
              <a:t>～</a:t>
            </a:r>
            <a:r>
              <a:rPr lang="en-US" altLang="ja-JP" dirty="0" smtClean="0"/>
              <a:t>20</a:t>
            </a:r>
            <a:r>
              <a:rPr lang="ja-JP" altLang="en-US" dirty="0" smtClean="0"/>
              <a:t>：</a:t>
            </a:r>
            <a:r>
              <a:rPr lang="en-US" altLang="ja-JP" dirty="0" smtClean="0"/>
              <a:t>00</a:t>
            </a:r>
          </a:p>
          <a:p>
            <a:pPr marL="0" indent="0">
              <a:buNone/>
            </a:pPr>
            <a:r>
              <a:rPr lang="ja-JP" altLang="en-US" dirty="0" smtClean="0"/>
              <a:t>　　</a:t>
            </a:r>
            <a:r>
              <a:rPr lang="ja-JP" altLang="en-US" dirty="0"/>
              <a:t>　</a:t>
            </a:r>
            <a:r>
              <a:rPr lang="ja-JP" altLang="en-US" dirty="0" smtClean="0"/>
              <a:t>　　</a:t>
            </a:r>
            <a:r>
              <a:rPr lang="en-US" altLang="ja-JP" dirty="0" smtClean="0"/>
              <a:t>8</a:t>
            </a:r>
            <a:r>
              <a:rPr lang="ja-JP" altLang="en-US" dirty="0" smtClean="0"/>
              <a:t>月</a:t>
            </a:r>
            <a:r>
              <a:rPr lang="en-US" altLang="ja-JP" dirty="0" smtClean="0"/>
              <a:t>4</a:t>
            </a:r>
            <a:r>
              <a:rPr lang="ja-JP" altLang="en-US" dirty="0" smtClean="0"/>
              <a:t>日　</a:t>
            </a:r>
            <a:r>
              <a:rPr lang="en-US" altLang="ja-JP" dirty="0" smtClean="0"/>
              <a:t>10</a:t>
            </a:r>
            <a:r>
              <a:rPr lang="ja-JP" altLang="en-US" dirty="0" smtClean="0"/>
              <a:t>：</a:t>
            </a:r>
            <a:r>
              <a:rPr lang="en-US" altLang="ja-JP" dirty="0" smtClean="0"/>
              <a:t>00</a:t>
            </a:r>
            <a:r>
              <a:rPr lang="ja-JP" altLang="en-US" dirty="0" smtClean="0"/>
              <a:t>～</a:t>
            </a:r>
            <a:r>
              <a:rPr lang="en-US" altLang="ja-JP" dirty="0" smtClean="0"/>
              <a:t>13</a:t>
            </a:r>
            <a:r>
              <a:rPr lang="ja-JP" altLang="en-US" dirty="0" smtClean="0"/>
              <a:t>：</a:t>
            </a:r>
            <a:r>
              <a:rPr lang="en-US" altLang="ja-JP" dirty="0" smtClean="0"/>
              <a:t>00</a:t>
            </a:r>
          </a:p>
          <a:p>
            <a:pPr marL="0" indent="0">
              <a:buNone/>
            </a:pPr>
            <a:r>
              <a:rPr lang="ja-JP" altLang="en-US" dirty="0"/>
              <a:t>　</a:t>
            </a:r>
            <a:r>
              <a:rPr lang="ja-JP" altLang="en-US" dirty="0" smtClean="0"/>
              <a:t>　　　　</a:t>
            </a:r>
            <a:r>
              <a:rPr lang="en-US" altLang="ja-JP" dirty="0" smtClean="0"/>
              <a:t>8</a:t>
            </a:r>
            <a:r>
              <a:rPr lang="ja-JP" altLang="en-US" dirty="0" smtClean="0"/>
              <a:t>月</a:t>
            </a:r>
            <a:r>
              <a:rPr lang="en-US" altLang="ja-JP" dirty="0" smtClean="0"/>
              <a:t>26</a:t>
            </a:r>
            <a:r>
              <a:rPr lang="ja-JP" altLang="en-US" dirty="0" smtClean="0"/>
              <a:t>日　</a:t>
            </a:r>
            <a:r>
              <a:rPr lang="en-US" altLang="ja-JP" dirty="0" smtClean="0"/>
              <a:t>12:00</a:t>
            </a:r>
            <a:r>
              <a:rPr lang="ja-JP" altLang="en-US" dirty="0" smtClean="0"/>
              <a:t>～</a:t>
            </a:r>
            <a:r>
              <a:rPr lang="en-US" altLang="ja-JP" dirty="0" smtClean="0"/>
              <a:t>18</a:t>
            </a:r>
            <a:r>
              <a:rPr lang="ja-JP" altLang="en-US" dirty="0" smtClean="0"/>
              <a:t>：</a:t>
            </a:r>
            <a:r>
              <a:rPr lang="en-US" altLang="ja-JP" dirty="0" smtClean="0"/>
              <a:t>00</a:t>
            </a:r>
          </a:p>
          <a:p>
            <a:endParaRPr lang="en-US" altLang="ja-JP" dirty="0" smtClean="0"/>
          </a:p>
        </p:txBody>
      </p:sp>
      <p:sp>
        <p:nvSpPr>
          <p:cNvPr id="6" name="テキスト ボックス 5"/>
          <p:cNvSpPr txBox="1"/>
          <p:nvPr/>
        </p:nvSpPr>
        <p:spPr>
          <a:xfrm>
            <a:off x="755576" y="1484784"/>
            <a:ext cx="3816424" cy="584775"/>
          </a:xfrm>
          <a:prstGeom prst="rect">
            <a:avLst/>
          </a:prstGeom>
          <a:noFill/>
        </p:spPr>
        <p:txBody>
          <a:bodyPr wrap="square" rtlCol="0">
            <a:spAutoFit/>
          </a:bodyPr>
          <a:lstStyle/>
          <a:p>
            <a:r>
              <a:rPr kumimoji="1" lang="ja-JP" altLang="en-US" sz="3200" b="1" dirty="0" smtClean="0"/>
              <a:t>≪店舗観察≫</a:t>
            </a:r>
            <a:endParaRPr kumimoji="1" lang="ja-JP" altLang="en-US" sz="3200" b="1" dirty="0"/>
          </a:p>
        </p:txBody>
      </p:sp>
      <p:sp>
        <p:nvSpPr>
          <p:cNvPr id="7" name="日付プレースホルダー 6"/>
          <p:cNvSpPr>
            <a:spLocks noGrp="1"/>
          </p:cNvSpPr>
          <p:nvPr>
            <p:ph type="dt" sz="half" idx="10"/>
          </p:nvPr>
        </p:nvSpPr>
        <p:spPr/>
        <p:txBody>
          <a:bodyPr/>
          <a:lstStyle/>
          <a:p>
            <a:fld id="{57215270-71B4-4E6C-903C-BDDCE3D62164}" type="datetime1">
              <a:rPr kumimoji="1" lang="ja-JP" altLang="en-US" smtClean="0"/>
              <a:t>2014/9/6</a:t>
            </a:fld>
            <a:endParaRPr kumimoji="1" lang="ja-JP" altLang="en-US"/>
          </a:p>
        </p:txBody>
      </p:sp>
      <p:sp>
        <p:nvSpPr>
          <p:cNvPr id="8" name="スライド番号プレースホルダー 7"/>
          <p:cNvSpPr>
            <a:spLocks noGrp="1"/>
          </p:cNvSpPr>
          <p:nvPr>
            <p:ph type="sldNum" sz="quarter" idx="12"/>
          </p:nvPr>
        </p:nvSpPr>
        <p:spPr/>
        <p:txBody>
          <a:bodyPr/>
          <a:lstStyle/>
          <a:p>
            <a:fld id="{68691123-A5AB-4645-B0D7-55A7CED11FCE}" type="slidenum">
              <a:rPr kumimoji="1" lang="ja-JP" altLang="en-US" smtClean="0"/>
              <a:pPr/>
              <a:t>24</a:t>
            </a:fld>
            <a:endParaRPr kumimoji="1" lang="ja-JP" altLang="en-US"/>
          </a:p>
        </p:txBody>
      </p:sp>
    </p:spTree>
    <p:extLst>
      <p:ext uri="{BB962C8B-B14F-4D97-AF65-F5344CB8AC3E}">
        <p14:creationId xmlns:p14="http://schemas.microsoft.com/office/powerpoint/2010/main" val="30498227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3" name="コンテンツ プレースホルダー 2"/>
          <p:cNvSpPr>
            <a:spLocks noGrp="1"/>
          </p:cNvSpPr>
          <p:nvPr>
            <p:ph idx="1"/>
          </p:nvPr>
        </p:nvSpPr>
        <p:spPr>
          <a:xfrm>
            <a:off x="457200" y="2276872"/>
            <a:ext cx="8229600" cy="3849291"/>
          </a:xfrm>
        </p:spPr>
        <p:txBody>
          <a:bodyPr>
            <a:normAutofit fontScale="40000" lnSpcReduction="20000"/>
          </a:bodyPr>
          <a:lstStyle/>
          <a:p>
            <a:r>
              <a:rPr lang="ja-JP" altLang="en-US" sz="8000" dirty="0"/>
              <a:t>店内滞在時間が長いほど、商品接触回数が</a:t>
            </a:r>
            <a:r>
              <a:rPr lang="ja-JP" altLang="en-US" sz="8000" dirty="0" smtClean="0"/>
              <a:t>多い</a:t>
            </a:r>
            <a:endParaRPr lang="en-US" altLang="ja-JP" sz="8000" dirty="0"/>
          </a:p>
          <a:p>
            <a:r>
              <a:rPr lang="ja-JP" altLang="en-US" sz="8000" dirty="0" smtClean="0"/>
              <a:t>商品</a:t>
            </a:r>
            <a:r>
              <a:rPr lang="ja-JP" altLang="en-US" sz="8000" dirty="0"/>
              <a:t>を購入することより、見ることが主になって</a:t>
            </a:r>
            <a:r>
              <a:rPr lang="ja-JP" altLang="en-US" sz="8000" dirty="0" smtClean="0"/>
              <a:t>いる（</a:t>
            </a:r>
            <a:r>
              <a:rPr lang="ja-JP" altLang="en-US" sz="8000" dirty="0"/>
              <a:t>消費者は美術館的な利用の仕方をしているので</a:t>
            </a:r>
            <a:r>
              <a:rPr lang="ja-JP" altLang="en-US" sz="8000" dirty="0" smtClean="0"/>
              <a:t>はない</a:t>
            </a:r>
            <a:r>
              <a:rPr lang="ja-JP" altLang="en-US" sz="8000" dirty="0"/>
              <a:t>か</a:t>
            </a:r>
            <a:r>
              <a:rPr lang="ja-JP" altLang="en-US" sz="8000" dirty="0" smtClean="0"/>
              <a:t>）</a:t>
            </a:r>
            <a:endParaRPr lang="en-US" altLang="ja-JP" sz="8000" dirty="0" smtClean="0"/>
          </a:p>
          <a:p>
            <a:r>
              <a:rPr lang="ja-JP" altLang="en-US" sz="8000" dirty="0" smtClean="0"/>
              <a:t>一人</a:t>
            </a:r>
            <a:r>
              <a:rPr lang="ja-JP" altLang="en-US" sz="8000" dirty="0"/>
              <a:t>で来店するより、</a:t>
            </a:r>
            <a:r>
              <a:rPr lang="ja-JP" altLang="en-US" sz="8000" u="sng" dirty="0">
                <a:solidFill>
                  <a:srgbClr val="FF0000"/>
                </a:solidFill>
              </a:rPr>
              <a:t>同伴者</a:t>
            </a:r>
            <a:r>
              <a:rPr lang="ja-JP" altLang="en-US" sz="8000" dirty="0"/>
              <a:t>がいる消費者の方が滞在時間が</a:t>
            </a:r>
            <a:r>
              <a:rPr lang="ja-JP" altLang="en-US" sz="8000" dirty="0" smtClean="0"/>
              <a:t>長い</a:t>
            </a:r>
            <a:endParaRPr lang="en-US" altLang="ja-JP" sz="8000" dirty="0" smtClean="0"/>
          </a:p>
          <a:p>
            <a:r>
              <a:rPr lang="ja-JP" altLang="en-US" sz="8000" dirty="0" smtClean="0"/>
              <a:t>実際</a:t>
            </a:r>
            <a:r>
              <a:rPr lang="ja-JP" altLang="en-US" sz="8000" dirty="0"/>
              <a:t>に購買している消費者は少ないと</a:t>
            </a:r>
            <a:r>
              <a:rPr lang="ja-JP" altLang="en-US" sz="8000" dirty="0" smtClean="0"/>
              <a:t>感じた</a:t>
            </a:r>
            <a:endParaRPr lang="en-US" altLang="ja-JP" sz="8000" dirty="0"/>
          </a:p>
          <a:p>
            <a:endParaRPr lang="en-US" altLang="ja-JP" sz="9600" dirty="0"/>
          </a:p>
          <a:p>
            <a:pPr marL="0" indent="0">
              <a:buNone/>
            </a:pPr>
            <a:endParaRPr lang="en-US" altLang="ja-JP" sz="9600" dirty="0" smtClean="0"/>
          </a:p>
          <a:p>
            <a:pPr marL="0" indent="0">
              <a:buNone/>
            </a:pPr>
            <a:endParaRPr lang="en-US" altLang="ja-JP" sz="9600" dirty="0"/>
          </a:p>
          <a:p>
            <a:endParaRPr kumimoji="1" lang="ja-JP" altLang="en-US" sz="2400" dirty="0"/>
          </a:p>
        </p:txBody>
      </p:sp>
      <p:sp>
        <p:nvSpPr>
          <p:cNvPr id="6" name="テキスト ボックス 5"/>
          <p:cNvSpPr txBox="1"/>
          <p:nvPr/>
        </p:nvSpPr>
        <p:spPr>
          <a:xfrm>
            <a:off x="467544" y="1695748"/>
            <a:ext cx="3744416" cy="584775"/>
          </a:xfrm>
          <a:prstGeom prst="rect">
            <a:avLst/>
          </a:prstGeom>
          <a:noFill/>
        </p:spPr>
        <p:txBody>
          <a:bodyPr wrap="square" rtlCol="0">
            <a:spAutoFit/>
          </a:bodyPr>
          <a:lstStyle/>
          <a:p>
            <a:r>
              <a:rPr kumimoji="1" lang="ja-JP" altLang="en-US" sz="3200" dirty="0" smtClean="0"/>
              <a:t>≪店舗観察より≫</a:t>
            </a:r>
            <a:endParaRPr kumimoji="1" lang="ja-JP" altLang="en-US" sz="3200" dirty="0"/>
          </a:p>
        </p:txBody>
      </p:sp>
      <p:sp>
        <p:nvSpPr>
          <p:cNvPr id="7" name="日付プレースホルダー 6"/>
          <p:cNvSpPr>
            <a:spLocks noGrp="1"/>
          </p:cNvSpPr>
          <p:nvPr>
            <p:ph type="dt" sz="half" idx="10"/>
          </p:nvPr>
        </p:nvSpPr>
        <p:spPr/>
        <p:txBody>
          <a:bodyPr/>
          <a:lstStyle/>
          <a:p>
            <a:fld id="{A9A02FCE-BBE6-4A7F-985C-B97E89AD2C9C}" type="datetime1">
              <a:rPr kumimoji="1" lang="ja-JP" altLang="en-US" smtClean="0"/>
              <a:t>2014/9/6</a:t>
            </a:fld>
            <a:endParaRPr kumimoji="1" lang="ja-JP" altLang="en-US"/>
          </a:p>
        </p:txBody>
      </p:sp>
      <p:sp>
        <p:nvSpPr>
          <p:cNvPr id="8" name="スライド番号プレースホルダー 7"/>
          <p:cNvSpPr>
            <a:spLocks noGrp="1"/>
          </p:cNvSpPr>
          <p:nvPr>
            <p:ph type="sldNum" sz="quarter" idx="12"/>
          </p:nvPr>
        </p:nvSpPr>
        <p:spPr/>
        <p:txBody>
          <a:bodyPr/>
          <a:lstStyle/>
          <a:p>
            <a:fld id="{68691123-A5AB-4645-B0D7-55A7CED11FCE}" type="slidenum">
              <a:rPr kumimoji="1" lang="ja-JP" altLang="en-US" smtClean="0"/>
              <a:pPr/>
              <a:t>25</a:t>
            </a:fld>
            <a:endParaRPr kumimoji="1" lang="ja-JP" altLang="en-US"/>
          </a:p>
        </p:txBody>
      </p:sp>
    </p:spTree>
    <p:extLst>
      <p:ext uri="{BB962C8B-B14F-4D97-AF65-F5344CB8AC3E}">
        <p14:creationId xmlns:p14="http://schemas.microsoft.com/office/powerpoint/2010/main" val="5037245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仮説導出</a:t>
            </a:r>
            <a:endParaRPr kumimoji="1" lang="ja-JP" altLang="en-US" dirty="0"/>
          </a:p>
        </p:txBody>
      </p:sp>
      <p:sp>
        <p:nvSpPr>
          <p:cNvPr id="5" name="コンテンツ プレースホルダー 4"/>
          <p:cNvSpPr>
            <a:spLocks noGrp="1"/>
          </p:cNvSpPr>
          <p:nvPr>
            <p:ph idx="1"/>
          </p:nvPr>
        </p:nvSpPr>
        <p:spPr>
          <a:xfrm>
            <a:off x="457200" y="1484784"/>
            <a:ext cx="8229600" cy="4641379"/>
          </a:xfrm>
        </p:spPr>
        <p:txBody>
          <a:bodyPr>
            <a:normAutofit lnSpcReduction="10000"/>
          </a:bodyPr>
          <a:lstStyle/>
          <a:p>
            <a:pPr marL="0" indent="0">
              <a:buNone/>
            </a:pPr>
            <a:r>
              <a:rPr kumimoji="1" lang="ja-JP" altLang="en-US" b="1" dirty="0" smtClean="0"/>
              <a:t>同伴者がいる場合における購買行動の特徴</a:t>
            </a:r>
            <a:endParaRPr kumimoji="1" lang="en-US" altLang="ja-JP" b="1" dirty="0" smtClean="0"/>
          </a:p>
          <a:p>
            <a:pPr marL="0" indent="0">
              <a:buNone/>
            </a:pPr>
            <a:endParaRPr lang="en-US" altLang="ja-JP" sz="2400" dirty="0" smtClean="0"/>
          </a:p>
          <a:p>
            <a:pPr marL="0" indent="0">
              <a:buNone/>
            </a:pPr>
            <a:r>
              <a:rPr lang="ja-JP" altLang="en-US" sz="2400" dirty="0" smtClean="0"/>
              <a:t>・明確に買うものを定めていないことが多い</a:t>
            </a:r>
            <a:endParaRPr lang="en-US" altLang="ja-JP" sz="2400" dirty="0" smtClean="0"/>
          </a:p>
          <a:p>
            <a:pPr marL="0" indent="0">
              <a:buNone/>
            </a:pPr>
            <a:r>
              <a:rPr lang="ja-JP" altLang="en-US" sz="2400" dirty="0" smtClean="0"/>
              <a:t>・商品選択の時間が長い</a:t>
            </a:r>
            <a:endParaRPr lang="en-US" altLang="ja-JP" sz="2400" dirty="0" smtClean="0"/>
          </a:p>
          <a:p>
            <a:pPr marL="0" indent="0">
              <a:buNone/>
            </a:pPr>
            <a:r>
              <a:rPr lang="ja-JP" altLang="en-US" sz="2400" dirty="0" smtClean="0"/>
              <a:t>・商品選択の幅が広がる</a:t>
            </a:r>
            <a:endParaRPr lang="en-US" altLang="ja-JP" sz="2400" dirty="0" smtClean="0"/>
          </a:p>
          <a:p>
            <a:pPr marL="0" indent="0">
              <a:buNone/>
            </a:pPr>
            <a:r>
              <a:rPr lang="ja-JP" altLang="en-US" sz="2400" dirty="0"/>
              <a:t>・</a:t>
            </a:r>
            <a:r>
              <a:rPr lang="ja-JP" altLang="en-US" sz="2400" dirty="0" smtClean="0"/>
              <a:t>選択の絞込みに同伴者の力を借りようとしている傾向がある</a:t>
            </a:r>
            <a:endParaRPr lang="en-US" altLang="ja-JP" sz="2400" dirty="0" smtClean="0"/>
          </a:p>
          <a:p>
            <a:pPr marL="0" indent="0">
              <a:buNone/>
            </a:pPr>
            <a:r>
              <a:rPr kumimoji="1" lang="ja-JP" altLang="en-US" sz="2400" dirty="0" smtClean="0"/>
              <a:t>・選択に自信をもてる</a:t>
            </a:r>
            <a:endParaRPr kumimoji="1" lang="en-US" altLang="ja-JP" sz="2400" dirty="0" smtClean="0"/>
          </a:p>
          <a:p>
            <a:pPr marL="0" indent="0">
              <a:buNone/>
            </a:pPr>
            <a:r>
              <a:rPr lang="ja-JP" altLang="en-US" sz="2400" dirty="0" smtClean="0"/>
              <a:t>・非計画購買が誘発されて購買量や支出額が増加する</a:t>
            </a:r>
            <a:endParaRPr lang="en-US" altLang="ja-JP" sz="2400" dirty="0" smtClean="0"/>
          </a:p>
          <a:p>
            <a:pPr marL="0" indent="0">
              <a:buNone/>
            </a:pPr>
            <a:r>
              <a:rPr kumimoji="1" lang="ja-JP" altLang="en-US" sz="2400" dirty="0" smtClean="0"/>
              <a:t>・店舗評価や再購買意図が高まる</a:t>
            </a:r>
            <a:endParaRPr kumimoji="1" lang="en-US" altLang="ja-JP" sz="2400" dirty="0" smtClean="0"/>
          </a:p>
          <a:p>
            <a:pPr marL="0" indent="0">
              <a:buNone/>
            </a:pPr>
            <a:r>
              <a:rPr lang="ja-JP" altLang="en-US" sz="2400" dirty="0" smtClean="0"/>
              <a:t>・買い物自体に楽しさを感じる</a:t>
            </a:r>
            <a:endParaRPr kumimoji="1" lang="en-US" altLang="ja-JP" sz="2400" dirty="0" smtClean="0"/>
          </a:p>
          <a:p>
            <a:pPr marL="0" indent="0" algn="r">
              <a:buNone/>
            </a:pPr>
            <a:r>
              <a:rPr lang="ja-JP" altLang="en-US" sz="1100" dirty="0" smtClean="0"/>
              <a:t>　井上　淳子　</a:t>
            </a:r>
            <a:r>
              <a:rPr lang="en-US" altLang="ja-JP" sz="1100" dirty="0"/>
              <a:t>『</a:t>
            </a:r>
            <a:r>
              <a:rPr lang="ja-JP" altLang="en-US" sz="1100" dirty="0" smtClean="0"/>
              <a:t>購買行動における同伴者の影響－母娘ショッピングの観点から－</a:t>
            </a:r>
            <a:r>
              <a:rPr lang="en-US" altLang="ja-JP" sz="1100" dirty="0" smtClean="0"/>
              <a:t>』</a:t>
            </a:r>
            <a:endParaRPr kumimoji="1" lang="ja-JP" altLang="en-US" dirty="0"/>
          </a:p>
        </p:txBody>
      </p:sp>
      <p:sp>
        <p:nvSpPr>
          <p:cNvPr id="2" name="日付プレースホルダー 1"/>
          <p:cNvSpPr>
            <a:spLocks noGrp="1"/>
          </p:cNvSpPr>
          <p:nvPr>
            <p:ph type="dt" sz="half" idx="10"/>
          </p:nvPr>
        </p:nvSpPr>
        <p:spPr/>
        <p:txBody>
          <a:bodyPr/>
          <a:lstStyle/>
          <a:p>
            <a:fld id="{1A097130-9452-4949-8E04-806639120751}" type="datetime1">
              <a:rPr kumimoji="1" lang="ja-JP" altLang="en-US" smtClean="0"/>
              <a:t>2014/9/6</a:t>
            </a:fld>
            <a:endParaRPr kumimoji="1" lang="ja-JP" altLang="en-US"/>
          </a:p>
        </p:txBody>
      </p:sp>
      <p:sp>
        <p:nvSpPr>
          <p:cNvPr id="3" name="スライド番号プレースホルダー 2"/>
          <p:cNvSpPr>
            <a:spLocks noGrp="1"/>
          </p:cNvSpPr>
          <p:nvPr>
            <p:ph type="sldNum" sz="quarter" idx="12"/>
          </p:nvPr>
        </p:nvSpPr>
        <p:spPr/>
        <p:txBody>
          <a:bodyPr/>
          <a:lstStyle/>
          <a:p>
            <a:fld id="{68691123-A5AB-4645-B0D7-55A7CED11FCE}" type="slidenum">
              <a:rPr kumimoji="1" lang="ja-JP" altLang="en-US" smtClean="0"/>
              <a:pPr/>
              <a:t>26</a:t>
            </a:fld>
            <a:endParaRPr kumimoji="1" lang="ja-JP" altLang="en-US"/>
          </a:p>
        </p:txBody>
      </p:sp>
    </p:spTree>
    <p:extLst>
      <p:ext uri="{BB962C8B-B14F-4D97-AF65-F5344CB8AC3E}">
        <p14:creationId xmlns:p14="http://schemas.microsoft.com/office/powerpoint/2010/main" val="12408354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事例のまとめより</a:t>
            </a:r>
            <a:endParaRPr kumimoji="1" lang="en-US" altLang="ja-JP" dirty="0" smtClean="0"/>
          </a:p>
          <a:p>
            <a:endParaRPr lang="en-US" altLang="ja-JP" dirty="0"/>
          </a:p>
          <a:p>
            <a:endParaRPr kumimoji="1" lang="en-US" altLang="ja-JP" dirty="0" smtClean="0"/>
          </a:p>
          <a:p>
            <a:endParaRPr lang="en-US" altLang="ja-JP" dirty="0"/>
          </a:p>
          <a:p>
            <a:endParaRPr lang="en-US" altLang="ja-JP" dirty="0"/>
          </a:p>
        </p:txBody>
      </p:sp>
      <p:sp>
        <p:nvSpPr>
          <p:cNvPr id="6" name="正方形/長方形 5"/>
          <p:cNvSpPr/>
          <p:nvPr/>
        </p:nvSpPr>
        <p:spPr>
          <a:xfrm>
            <a:off x="1547664" y="2276872"/>
            <a:ext cx="5760640" cy="1440160"/>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tx1"/>
                </a:solidFill>
              </a:rPr>
              <a:t>「手に取って遊べる」</a:t>
            </a:r>
            <a:r>
              <a:rPr lang="ja-JP" altLang="en-US" sz="2800" dirty="0">
                <a:solidFill>
                  <a:schemeClr val="tx1"/>
                </a:solidFill>
              </a:rPr>
              <a:t>「</a:t>
            </a:r>
            <a:r>
              <a:rPr lang="ja-JP" altLang="en-US" sz="2800" dirty="0" smtClean="0">
                <a:solidFill>
                  <a:schemeClr val="tx1"/>
                </a:solidFill>
              </a:rPr>
              <a:t>商品を探す」</a:t>
            </a:r>
            <a:endParaRPr lang="en-US" altLang="ja-JP" sz="2800" dirty="0" smtClean="0">
              <a:solidFill>
                <a:schemeClr val="tx1"/>
              </a:solidFill>
            </a:endParaRPr>
          </a:p>
          <a:p>
            <a:pPr algn="ctr"/>
            <a:r>
              <a:rPr lang="ja-JP" altLang="en-US" sz="2800" dirty="0" smtClean="0">
                <a:solidFill>
                  <a:schemeClr val="tx1"/>
                </a:solidFill>
              </a:rPr>
              <a:t>など楽しさを</a:t>
            </a:r>
            <a:endParaRPr lang="en-US" altLang="ja-JP" sz="2800" dirty="0" smtClean="0">
              <a:solidFill>
                <a:schemeClr val="tx1"/>
              </a:solidFill>
            </a:endParaRPr>
          </a:p>
          <a:p>
            <a:pPr algn="ctr"/>
            <a:r>
              <a:rPr lang="ja-JP" altLang="en-US" sz="2800" dirty="0" smtClean="0">
                <a:solidFill>
                  <a:schemeClr val="tx1"/>
                </a:solidFill>
              </a:rPr>
              <a:t>売り場づくり</a:t>
            </a:r>
            <a:r>
              <a:rPr lang="ja-JP" altLang="en-US" sz="2800" dirty="0">
                <a:solidFill>
                  <a:schemeClr val="tx1"/>
                </a:solidFill>
              </a:rPr>
              <a:t>に取り入れている</a:t>
            </a:r>
            <a:endParaRPr lang="en-US" altLang="ja-JP" sz="2800" dirty="0">
              <a:solidFill>
                <a:schemeClr val="tx1"/>
              </a:solidFill>
            </a:endParaRPr>
          </a:p>
        </p:txBody>
      </p:sp>
      <p:sp>
        <p:nvSpPr>
          <p:cNvPr id="7" name="下矢印 6"/>
          <p:cNvSpPr/>
          <p:nvPr/>
        </p:nvSpPr>
        <p:spPr>
          <a:xfrm>
            <a:off x="3707904" y="3861048"/>
            <a:ext cx="1440160" cy="648072"/>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テキスト ボックス 7"/>
          <p:cNvSpPr txBox="1"/>
          <p:nvPr/>
        </p:nvSpPr>
        <p:spPr>
          <a:xfrm>
            <a:off x="1223628" y="4679652"/>
            <a:ext cx="6408712" cy="830997"/>
          </a:xfrm>
          <a:prstGeom prst="rect">
            <a:avLst/>
          </a:prstGeom>
          <a:noFill/>
        </p:spPr>
        <p:txBody>
          <a:bodyPr wrap="square" rtlCol="0">
            <a:spAutoFit/>
          </a:bodyPr>
          <a:lstStyle/>
          <a:p>
            <a:pPr algn="ctr"/>
            <a:r>
              <a:rPr kumimoji="1" lang="ja-JP" altLang="en-US" sz="2400" b="1" dirty="0" smtClean="0"/>
              <a:t>消費者自身が店舗内で行動を起こせるような</a:t>
            </a:r>
            <a:endParaRPr kumimoji="1" lang="en-US" altLang="ja-JP" sz="2400" b="1" dirty="0" smtClean="0"/>
          </a:p>
          <a:p>
            <a:pPr algn="ctr"/>
            <a:r>
              <a:rPr kumimoji="1" lang="ja-JP" altLang="en-US" sz="2400" b="1" dirty="0" smtClean="0"/>
              <a:t>店舗作りが重要なのではないか</a:t>
            </a:r>
            <a:endParaRPr kumimoji="1" lang="ja-JP" altLang="en-US" sz="2400" b="1" dirty="0"/>
          </a:p>
        </p:txBody>
      </p:sp>
      <p:sp>
        <p:nvSpPr>
          <p:cNvPr id="9" name="日付プレースホルダー 8"/>
          <p:cNvSpPr>
            <a:spLocks noGrp="1"/>
          </p:cNvSpPr>
          <p:nvPr>
            <p:ph type="dt" sz="half" idx="10"/>
          </p:nvPr>
        </p:nvSpPr>
        <p:spPr/>
        <p:txBody>
          <a:bodyPr/>
          <a:lstStyle/>
          <a:p>
            <a:fld id="{4B5764D0-C5AB-4F1B-94B1-CBCE67E6C5EA}" type="datetime1">
              <a:rPr kumimoji="1" lang="ja-JP" altLang="en-US" smtClean="0"/>
              <a:t>2014/9/6</a:t>
            </a:fld>
            <a:endParaRPr kumimoji="1" lang="ja-JP" altLang="en-US"/>
          </a:p>
        </p:txBody>
      </p:sp>
      <p:sp>
        <p:nvSpPr>
          <p:cNvPr id="10" name="スライド番号プレースホルダー 9"/>
          <p:cNvSpPr>
            <a:spLocks noGrp="1"/>
          </p:cNvSpPr>
          <p:nvPr>
            <p:ph type="sldNum" sz="quarter" idx="12"/>
          </p:nvPr>
        </p:nvSpPr>
        <p:spPr/>
        <p:txBody>
          <a:bodyPr/>
          <a:lstStyle/>
          <a:p>
            <a:fld id="{68691123-A5AB-4645-B0D7-55A7CED11FCE}" type="slidenum">
              <a:rPr kumimoji="1" lang="ja-JP" altLang="en-US" smtClean="0"/>
              <a:pPr/>
              <a:t>27</a:t>
            </a:fld>
            <a:endParaRPr kumimoji="1" lang="ja-JP" altLang="en-US"/>
          </a:p>
        </p:txBody>
      </p:sp>
    </p:spTree>
    <p:extLst>
      <p:ext uri="{BB962C8B-B14F-4D97-AF65-F5344CB8AC3E}">
        <p14:creationId xmlns:p14="http://schemas.microsoft.com/office/powerpoint/2010/main" val="35855000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仮説</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仮説</a:t>
            </a:r>
            <a:r>
              <a:rPr kumimoji="1" lang="en-US" altLang="ja-JP" dirty="0" smtClean="0"/>
              <a:t>1</a:t>
            </a:r>
            <a:endParaRPr kumimoji="1" lang="ja-JP" altLang="en-US" dirty="0"/>
          </a:p>
        </p:txBody>
      </p:sp>
      <p:sp>
        <p:nvSpPr>
          <p:cNvPr id="6" name="横巻き 5"/>
          <p:cNvSpPr/>
          <p:nvPr/>
        </p:nvSpPr>
        <p:spPr>
          <a:xfrm>
            <a:off x="918940" y="2221756"/>
            <a:ext cx="7416824" cy="2880320"/>
          </a:xfrm>
          <a:prstGeom prst="horizontalScroll">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同伴者と来店した消費者</a:t>
            </a:r>
            <a:r>
              <a:rPr lang="ja-JP" altLang="en-US" sz="2400" dirty="0">
                <a:solidFill>
                  <a:schemeClr val="tx1"/>
                </a:solidFill>
              </a:rPr>
              <a:t>には消費者自身が店舗内で行動を起こせるよう</a:t>
            </a:r>
            <a:r>
              <a:rPr lang="ja-JP" altLang="en-US" sz="2400" dirty="0" smtClean="0">
                <a:solidFill>
                  <a:schemeClr val="tx1"/>
                </a:solidFill>
              </a:rPr>
              <a:t>な</a:t>
            </a:r>
            <a:r>
              <a:rPr lang="en-US" altLang="ja-JP" sz="2400" dirty="0" smtClean="0">
                <a:solidFill>
                  <a:schemeClr val="tx1"/>
                </a:solidFill>
              </a:rPr>
              <a:t>VMD</a:t>
            </a:r>
            <a:r>
              <a:rPr lang="ja-JP" altLang="en-US" sz="2400" dirty="0" smtClean="0">
                <a:solidFill>
                  <a:schemeClr val="tx1"/>
                </a:solidFill>
              </a:rPr>
              <a:t>が店舗内満足に繋がり、購買意思決定に繋がる</a:t>
            </a:r>
            <a:endParaRPr lang="ja-JP" altLang="en-US" sz="2400" dirty="0">
              <a:solidFill>
                <a:schemeClr val="tx1"/>
              </a:solidFill>
            </a:endParaRPr>
          </a:p>
        </p:txBody>
      </p:sp>
      <p:sp>
        <p:nvSpPr>
          <p:cNvPr id="8" name="日付プレースホルダー 7"/>
          <p:cNvSpPr>
            <a:spLocks noGrp="1"/>
          </p:cNvSpPr>
          <p:nvPr>
            <p:ph type="dt" sz="half" idx="10"/>
          </p:nvPr>
        </p:nvSpPr>
        <p:spPr/>
        <p:txBody>
          <a:bodyPr/>
          <a:lstStyle/>
          <a:p>
            <a:fld id="{3B3C146A-1950-4F16-BC6B-058D708BC2D0}" type="datetime1">
              <a:rPr kumimoji="1" lang="ja-JP" altLang="en-US" smtClean="0"/>
              <a:t>2014/9/6</a:t>
            </a:fld>
            <a:endParaRPr kumimoji="1" lang="ja-JP" altLang="en-US"/>
          </a:p>
        </p:txBody>
      </p:sp>
      <p:sp>
        <p:nvSpPr>
          <p:cNvPr id="9" name="スライド番号プレースホルダー 8"/>
          <p:cNvSpPr>
            <a:spLocks noGrp="1"/>
          </p:cNvSpPr>
          <p:nvPr>
            <p:ph type="sldNum" sz="quarter" idx="12"/>
          </p:nvPr>
        </p:nvSpPr>
        <p:spPr/>
        <p:txBody>
          <a:bodyPr/>
          <a:lstStyle/>
          <a:p>
            <a:fld id="{68691123-A5AB-4645-B0D7-55A7CED11FCE}" type="slidenum">
              <a:rPr kumimoji="1" lang="ja-JP" altLang="en-US" smtClean="0"/>
              <a:pPr/>
              <a:t>28</a:t>
            </a:fld>
            <a:endParaRPr kumimoji="1" lang="ja-JP" altLang="en-US"/>
          </a:p>
        </p:txBody>
      </p:sp>
    </p:spTree>
    <p:extLst>
      <p:ext uri="{BB962C8B-B14F-4D97-AF65-F5344CB8AC3E}">
        <p14:creationId xmlns:p14="http://schemas.microsoft.com/office/powerpoint/2010/main" val="3853806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endParaRPr kumimoji="1" lang="ja-JP" altLang="en-US" dirty="0"/>
          </a:p>
        </p:txBody>
      </p:sp>
      <p:sp>
        <p:nvSpPr>
          <p:cNvPr id="3" name="コンテンツ プレースホルダー 2"/>
          <p:cNvSpPr>
            <a:spLocks noGrp="1"/>
          </p:cNvSpPr>
          <p:nvPr>
            <p:ph idx="1"/>
          </p:nvPr>
        </p:nvSpPr>
        <p:spPr>
          <a:xfrm>
            <a:off x="179512" y="1600200"/>
            <a:ext cx="8712968" cy="4525963"/>
          </a:xfrm>
        </p:spPr>
        <p:txBody>
          <a:bodyPr/>
          <a:lstStyle/>
          <a:p>
            <a:r>
              <a:rPr lang="ja-JP" altLang="en-US" dirty="0"/>
              <a:t>系１　同伴者と来店した消費者には消費者自身が店舗内で行動を起こせるような</a:t>
            </a:r>
            <a:r>
              <a:rPr lang="en-US" altLang="ja-JP" dirty="0"/>
              <a:t>VMD</a:t>
            </a:r>
            <a:r>
              <a:rPr lang="ja-JP" altLang="en-US" dirty="0"/>
              <a:t>が店舗内満足に</a:t>
            </a:r>
            <a:r>
              <a:rPr lang="ja-JP" altLang="en-US" dirty="0" smtClean="0"/>
              <a:t>繋がる</a:t>
            </a:r>
            <a:endParaRPr lang="en-US" altLang="ja-JP" dirty="0"/>
          </a:p>
          <a:p>
            <a:r>
              <a:rPr kumimoji="1" lang="ja-JP" altLang="en-US" dirty="0" smtClean="0"/>
              <a:t>系２　</a:t>
            </a:r>
            <a:r>
              <a:rPr lang="ja-JP" altLang="en-US" dirty="0"/>
              <a:t>同伴者と来店した消費者には消費者自身が店舗内で行動を起こせるような</a:t>
            </a:r>
            <a:r>
              <a:rPr lang="en-US" altLang="ja-JP" dirty="0"/>
              <a:t>VMD</a:t>
            </a:r>
            <a:r>
              <a:rPr lang="ja-JP" altLang="en-US" dirty="0" smtClean="0"/>
              <a:t>が店舗内満足に繋がると購買</a:t>
            </a:r>
            <a:r>
              <a:rPr lang="ja-JP" altLang="en-US" dirty="0"/>
              <a:t>意思決定に</a:t>
            </a:r>
            <a:r>
              <a:rPr lang="ja-JP" altLang="en-US" dirty="0" smtClean="0"/>
              <a:t>繋がる</a:t>
            </a:r>
            <a:endParaRPr lang="ja-JP" altLang="en-US" dirty="0"/>
          </a:p>
          <a:p>
            <a:endParaRPr kumimoji="1" lang="ja-JP" altLang="en-US" dirty="0"/>
          </a:p>
        </p:txBody>
      </p:sp>
      <p:sp>
        <p:nvSpPr>
          <p:cNvPr id="6" name="日付プレースホルダー 5"/>
          <p:cNvSpPr>
            <a:spLocks noGrp="1"/>
          </p:cNvSpPr>
          <p:nvPr>
            <p:ph type="dt" sz="half" idx="10"/>
          </p:nvPr>
        </p:nvSpPr>
        <p:spPr/>
        <p:txBody>
          <a:bodyPr/>
          <a:lstStyle/>
          <a:p>
            <a:fld id="{15D819D4-D5EC-4C51-8D0E-191F3323F862}" type="datetime1">
              <a:rPr kumimoji="1" lang="ja-JP" altLang="en-US" smtClean="0"/>
              <a:t>2014/9/6</a:t>
            </a:fld>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29</a:t>
            </a:fld>
            <a:endParaRPr kumimoji="1" lang="ja-JP" altLang="en-US"/>
          </a:p>
        </p:txBody>
      </p:sp>
    </p:spTree>
    <p:extLst>
      <p:ext uri="{BB962C8B-B14F-4D97-AF65-F5344CB8AC3E}">
        <p14:creationId xmlns:p14="http://schemas.microsoft.com/office/powerpoint/2010/main" val="1532954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はじめに</a:t>
            </a:r>
            <a:endParaRPr kumimoji="1" lang="ja-JP" altLang="en-US" dirty="0"/>
          </a:p>
        </p:txBody>
      </p:sp>
      <p:sp>
        <p:nvSpPr>
          <p:cNvPr id="5" name="コンテンツ プレースホルダー 4"/>
          <p:cNvSpPr>
            <a:spLocks noGrp="1"/>
          </p:cNvSpPr>
          <p:nvPr>
            <p:ph idx="1"/>
          </p:nvPr>
        </p:nvSpPr>
        <p:spPr>
          <a:xfrm>
            <a:off x="465667" y="1484784"/>
            <a:ext cx="8229600" cy="5256584"/>
          </a:xfrm>
        </p:spPr>
        <p:txBody>
          <a:bodyPr>
            <a:normAutofit/>
          </a:bodyPr>
          <a:lstStyle/>
          <a:p>
            <a:r>
              <a:rPr kumimoji="1" lang="ja-JP" altLang="en-US" sz="2600" dirty="0" smtClean="0"/>
              <a:t>近年価格だけでなく、さまざまな工夫を凝らした店舗が増えている</a:t>
            </a:r>
            <a:endParaRPr kumimoji="1" lang="en-US" altLang="ja-JP" sz="2600" dirty="0" smtClean="0"/>
          </a:p>
          <a:p>
            <a:r>
              <a:rPr kumimoji="1" lang="ja-JP" altLang="en-US" sz="2600" dirty="0" smtClean="0"/>
              <a:t>そういった店舗は消費者にどのような影響を与えているのだろうか</a:t>
            </a:r>
            <a:endParaRPr lang="en-US" altLang="ja-JP" dirty="0" smtClean="0"/>
          </a:p>
          <a:p>
            <a:endParaRPr lang="en-US" altLang="ja-JP" dirty="0"/>
          </a:p>
          <a:p>
            <a:endParaRPr lang="en-US" altLang="ja-JP" dirty="0" smtClean="0"/>
          </a:p>
          <a:p>
            <a:endParaRPr lang="en-US" altLang="ja-JP" dirty="0"/>
          </a:p>
          <a:p>
            <a:endParaRPr lang="en-US" altLang="ja-JP" dirty="0"/>
          </a:p>
        </p:txBody>
      </p:sp>
      <p:sp>
        <p:nvSpPr>
          <p:cNvPr id="2" name="AutoShape 2" descr="data:image/jpeg;base64,/9j/4AAQSkZJRgABAQAAAQABAAD/2wCEAAkGBxQTERUUEhIVFhUXFxcYFxcYGB0XGBcdFRQYGBgdGBgYHCggGBwmGxcWITEhJSkrLi4uFx80ODMtNygtLisBCgoKDg0OGxAQGy0kICYvLCwsNCwsLCwsNCwsLCwsLCwsLCwsLCwsLCwsLCwsLCwsLCwsLCwsLCwsLCwsLCwsLP/AABEIAOEA4QMBEQACEQEDEQH/xAAcAAEAAQUBAQAAAAAAAAAAAAAABAIDBQYHAQj/xABMEAACAQIDBQYCBQgGBgsAAAABAgMAEQQSIQUTMUFRBiIyYXGRgaEUI0JSsQcVM2JygpLBU2OiwtHhQ3OTsvDxFiQlVIOEo7PD4vL/xAAbAQEAAgMBAQAAAAAAAAAAAAAABAUBAgYDB//EADQRAAICAgEDAgQEBgIDAQEAAAABAgMEEQUSITETQQYiUWEUMnGRI0KBodHwFcFSseEzFv/aAAwDAQACEQMRAD8A7jQCgFAKAUAoBQCgFAKAUAoBQCgFAKAUBZkxKg2JF6zoxsu3rBkUB7QCgFAKAUAoBQCgFAKAUAoBQCgFAKAUAoBQCgFAKAUAoDw0Bhdo7eSO2dkjDEKrOwUEnQC50BPK5rfpNdnM+135T4o4Y2w7AyjElZYybsI4mdXLeTAKR+0OlGzJmMD2+w0meVpo4sOrtHGzk7yZlALMi8QgzAcDfXhTaBvGwdq75FYXyugdCRlJDC4uDqNCDWJIwmZetTYUAoBQCgFAKAUAoBQCgFAKAUAoBQCgFAKAUAoBQCgFAWMZLlQkVlGGcf8AysY3FJESuGz4bLJHK2cG4kC2YoBdCrKCret+NbvwaxODEnrXmbl7AyqsiM6h1DAlTwIBvY2tceV6zoH0v2A7SQ4mIPE7uUIEhdMlmYcAASoAHAKTYWvx19PKNPc6EK8Tc9rIFAKAUAoBQCgFAKAUAoBQCgFAKAUAoBQCgFAKAUAoC1iJAFJPDp1olt9jD8GhbYxG/doQPqlNpujk/wCiH6oHi63A+9VPzHJLHj6VX5mSMehSe2QDsDC2A+jRWDZh3Bx68K5T/kMnf52WHow+hidp9ksEG37YZCFbNINQGU6PpfSwOfTmvnVtxnK2u1QsfY8L8ddPUjpXZzZkMcYESKqL4VUWUeddhJlajO1obCgFAKAUAoBQCgFAKAUAoBQCgFAKAUAoBQCgFAKAUAoDWu1u0jHGcmr3CRjq7mw+AF2PkprW2xVVubEVt6OT4ftLjk+rj2VIy5mCsxZS9jdmYlbZmOt+p51zd2FjXyc53Lf+/cmxsnBaUSn/AKcY5ReTZEup0tnH/wAZryfD4cu0bV/b/Jt69i79JVh/ymwGy4jDzRX0a4zKNNb8D8qw+BlF9VU02Z/EprTR0vsFjPq93e+7Yxg9VADRH/ZstdPiT9SiLfnw/wChBsWps3KvQ1FZAoBQCgFAKAUAoBQCgFAKAUAoBQCgFAKAUAoBQCgMdtfaawozMQAozMTwA/maGDR8TtA4jEr9W6iJC9nygs0pZQQFY5SFV9DY9/hXO8vnxtpUK32b1+xNxqel9UjG9ptsfRIMPKMG2KbEEZiLnJdVOUWBse8VAHHKb61aYWJRGiOop7Xcj22Tc2TxiVDtEsgFiNL5njUw71gwuSSoDAfu386e3i4TzOy+UkxulGHgx2wNr4bHwzS4cShodWE9mD6E8LkC4BGlrHrwq3v46uVTUdp/XbIyun1dzNbCly417XtJDFIB0MTsrfEiRPaovBTbrlB+zPXLXdHQI3BAI4VcvyRiugFAKAUAoBQCgFAKAUAoBQCgFAKAUBS7gC5OlARhj18/bjWehmOpFI2gvQ/8fGnSzHUSkkBAIPGsaMp7K6GTw0BpXbs9xSfCMRDn6BQ2l/LPu6jZ0ZPGn0eWjNX5+5itm6viGPOaw9EjjW3vm964TMbjGEGu+v8AtlvX3LG1Z2QrFHI6iTOzhTYWFr20uuYsL2I4GrHC5C6FEk328IzXiwnYmzG/R1sAFC24Fe6VI5qRwPnXlHJsjJT2WkqIOHToy+zJHeDKREiktnEceQuQ1iSb21trYe1Ts7mbFHoXuik/BxjJkXamGz4uDvMrbnEZWUlSpDQWIt+B0qFx2TOqqUov+aP/AGbWwUmv0N47I44ywRu3F41Y9L6A/Ou2jLqgpP3KtrTM/WQKAUAoBQCgFAKAUAoBQCgFAKAUBYxc2VbjjyrKWzDZoHbPt0cAVM+HneJjbeqUy342te9+PG3Ct+yNfJzrbP5RxZ4VlcxvihIZIyQ5w7gMyA3ujBrrbTQ06jPSW5PyotPiII1VcLhEmjZiLs5SJw9iR1C2yga39ax1DpOmbB7cYfEuWiYrECqLI/c3krHwRqdWsNT6+tbLTNdaN4wuMDG1rH5aVo46N09kqtTJjtrYNXU5lDAjKykXDA6ag1mP0NX9jQ4WEJZEjYoJZQcoLZbHMNNSRY+fKuM5ehSypd0uy0WeNJ9Bj9tY6LMkm8AsGRlbuNZypByvY6FddPteVR8bHsVcoa3/AHJlNqhJMjTY2NQDmUk+EBhdj5a/PgKzXjzlLx2LCd8Ut7Mxs3ERRxKhmjLalrODqxJNgDfiajZNdltnUovRWOe2WLPiMSNxYZIpFZ3uuTeSIAwUi7fo3sNL5eNXPGcap1uMn7p/tsiZF3TLaOgbBwAijVVFlVVRb9FH+VdU0lFJexXmWrBkUAoBQCgFAKAUAoBQCgFAKAUBaxEmVSegokGc77e9rI8OjI+LMExUlW3JlJuCBux4ePXh5V6PsjzXdnz/ALT7U4udWSXFSyIx1VjobG47vAV5+T0Rhr1kErD4GWQEpG7AcSqkgfECtHOK8s3Vcn4JGxca8OIjZXKMrWuGCEX0PeIOT1rdS+hq1ryfSvYbHK0IC7oBCAFjmOIIBFyZJLayEkkjXrfWvR90eZukeLUm19fPSvPRueY4dw0i+5hnP5JWXEYk7t2j3q3ZRmKsYIiboO9lNxYi+ua9ra8/zPF2ZD9SHlErGvUOzL2HxUcoOR1cDQ2INj0I5HyNcrOq+rtLaJ6lB+Cr6On3F/hH+Fefq2/Vm+ospmlSJczFUXqbAa8B51vXXdbLpW2zVuMCX2SGaWZmRlLSILMLEoqXjuOIuWc2NjrXecZjPHoUZeSqvmpS7G7Cpx5ntAKAUAoBQCgFAKAUAoBQCgFAKAhbTbuWvxNbQ8msjkf5VNuywxlIsThjn0WIxbzEAnQ5SCQoH3ioI4XNbT7GI+dnMdmdkXkMQkYqXDSSf1cfItf7Tef8jVdfmxhFte392TqsRy1v3N/HYjDLFc4Q7vnI3i9TrnA87AVWznyGuvwidGOJ1en5Mk8uHw0UZlmWCNn3UQEZcki1+6vhAuNT1rXF495K9S2T2zORleh8kESNs7CVXAmjjkDA5XyjW3EEHUHUc688vHuw0nCfY3xb4ZPyyj3LE2NlihWIMRh145O7IoA0GZbFkHE273mRpW1XKWW1en/MJ8fXGzra7EvZm0GgkiKuzRO6IyFiwG8YKrpc3BBK8NCCa9eNz7Hb6Vp55uHWq/UgdKXEgx2Y96xFuvSug1plL9EaJLt7DLtEtvdFiWGRwfq0YOzKJOvi8XBSLX1IrV3QUumRiUWjYsVs+GYBnjjfoxAJ+Dca3cYS8xNVJlobEg5R28szAe2avL8HR7xR6erIhbWggwsTzRrFHLlIR2ALFjooGY3OptxHGt41Qh+VI163Iy/Z/DrGq3bMT3ne9872ALEj/kAABwreXjsO6embErX4V5mxVQCgFAKAUAoBQCgFAKAUAoBQCgNX7UbdEKju5mLZY0BtnaxJueSgAknXQczYViy2NMHORmFbtmoo0jaO2ZZfqmjhBkHfdAQyoD3lu175r5b3X7WlVFnLddUmlr2LOHGuM1tleAWNJVZlAXMC9hxsO6SBxscvt5VU4N6eQnb4+5ZZdT9PUPJA7StDBPPiYZ5ZZcSm6yEncxggZmBtqQBoORNdLZl1OPyPZV8fx1l10YtaRr2G2u6kGQJOoYOEmQOoYC2ZdLo2nEVApyXX4R1uXwNE6+3k3PE495yruRa3dUCwGa1zqSSdBVTyGdO59DWilxsGFG2vJBE2aSyEWQ2k5gkjw+uoPt1qPGvoj1S8vwSZtyevYm7B2TaKOeeREw8TGRQTxCSNuixIAVRZSAL3sPj0mHhRTV8vLKPLy3LdUUYrtP21kxJMOEzJGTlLi4kk5EKPsj58b21FXsa10+pa9R+5T2WKr5V3ZqexIisrWA03gZfErqi3ZW6jU69bedRs+NMsT1YrW32POU5qai/obx2QkgGSMPJErfoXjkaME/0Usfg3g4AkXbUcRrEw8py+Sflf3PdqUXpm0bViEMTPLisQV4BVZVZieCqUUEsfXr0qbOXRFyl7GEc22r32dTcyMC0jF2lKWAyxLI5JP2S3W/DvCqGeS5y9R9o70l/2T+PxnfN79lsi4XG4nDgOrSR3ANwSqm45lbxt6MtXdNeLb2qs0/oyPPPlGThbDa+qNt2H+UZ1IXELcH7a91uPNfC/7pB/Vreyi6lfPHa+q7ozBUXd6pd/ozpWx9uxzqGR1ZTpccj0YcVbyNefZraNJRcXqXYywNDB7QCgFAKAUAoBQCgFAKAUArAOf9s8G/1bqpYRO2cAXbK6kZgBxsbX8ia8OQpd1DjHye2JYoWps0uLEfXSlO8SsVhwJAZg1r9L3+Irm7KJRqUZ9tbOgjapWNxZJk2iimzkoTqMwsNONjwNRFjTl3h3RKjLb0/JC2pNBMgUTLmBulrnXpYcedS8aq+EtKO0ekbJVS6/oYfDbMkZ8pRrcTYEXAPIuFA9flVusSyXt+5Jt5vcemC7l/aG2JCWRbIqkr3DctbSwNhz006VC/BwrnuXdmMWmNkHZPwTnk+iYUCxLnkLXLN4tTpoOflUWFbycjf8qK/Imo7cSziYcbjhGqoqQIqiNC5VVW3cJsCWuoBzHUg3FgdegnyFGKk7fHsjnLK5zTUPL9yfD2axEKfVrEWIszK5z26IGQKo+Pz1qnyOcry5/O2l7L2MY/HquW59zA7Gw7JK6OpV1ikzK3i1C2Pnfrzq8zciueBWoPfchWR1lNj6UUktlzo6x54+ZLEgMp5PcDmOHpXhi4LyMeVyepRe0T+YnGFlaXujK7U24zKp3pmkUZEzC25B0LSDnJ9nUXNvUnyohdm2xqt7L/2QJRl6bkvYsYRfqoTe5tIGPNjmFyfM2NRc+tV3zq9k+xb/AA/b1WNfVGTwPZrE/R0lgKspU3QHK/dYqRla6ScDzU1L/BSsh1RfseuVbQ7HCyP7GI+iJKcuXduSVuo7uZb3V4z4TcHUdONZp5PJwnre4rymV2VxajD1q32+pRsPaMmFnuGtYkOL3BCN3lN+K5SSL6ryternKhF1V5VPZS8o0wLvW6qbe7S7M77s2bMvp+B4V5S87R5omVqZFAKAUAoBQCgFAKAUAoBQEbE4QPqdD1FZTMNGu9othb1QCbMpvHINcp5gjmpsARz5WIBrS6mF8HGRvVZKqSaNC2vgf9FiVyknutfusbHWN+BNr6HXjcVzNuJfiT6o90dFi50bffTNW2jsySHoyk6EEK38JIPxF6kU3KfdPTLpchDp6LVvZK+l41lyASdL5ArfxsQB68amPkHFalJEOdON1bg3/v8AQrwGzxCymTvy2O7hTvG45+Z8zYC9V1tju2o9l7tmMjMSSiuy+hH29CHeMSMhdl3gYE5Y1KlRHe2lzdsxFjbWwAqw4/FtlXKVMdpf3+5Q3ZtKsSvfZk2HtJi4QwZUkLksrPoSeXfQ5XXQDTgOdQ8rDryJ9Vu0yzhh1TjvGmn9mbXh9sbzDR4hBZSfrFPEDMUfUc1OvmAaonhqF8qpefYiTTh2ZjdrIQkjG5fDNlvxLwyAHXqVzX9Yz1NWFEl1RivElv8AqiHdUp/0NQxGhQ/1cR/gYn+dddw25Y2RDft/kj86nqh/b/BlO0C2M1v6t/YAf3ao+Ls6Mmtv6tf3JuLH1ePtj9inBtfDg3/RzW+DgD2vIPapvxBX0chJe0lv/f2KvgLem6G/0OhdhJr4ZgfsyOPez/3q9+On1UJE/lq2slr2NJDiXGPIlwryySBfshV7gNv1ms375qp5GalKS/oe9ydWDHflmuNeQsRxYSsP/E7q/wC8K6vMh6PHU1e7Kbh055M7PZI+iNjDun90ewqJLt2N3+ZmSrUCgFAKAUAoBQCgFAKAUAoCktQGvdpe0EMERaRgFB05lzyVF4sTW21BdTMKLnLUTlO3tpz4+5cLBBExKqy7xicpU5hzNmItwBPMi9VeXnQUlBd9lrj4W49R7h8LkikldAHZWstjZFtoqqSct+JAPE1TW3ddqhHwixrpcYbkyyskaBVnxEuZWIeNXJOWxyMMig9NdOdToYt+RJ+hDqXt22V92UqX/ElosfnQRjLhogjBywmfVmBvYEcW0OXvH7Iq+xPhbJv1LIel9ClyOarSagtv6kHDYdmYhQWZiWY+upZjoFHHXQCu0hDG4+pRWkULd+VZ9WXtzIi5gAYybErllhY/rZSVv0vY9Krrq+Pz1paUvqifB52BJN7RXFM4Q7lyqhhI8BOZGykEsp8WU2GZL+etclyXEyxZ7mtr2Z0PG5tWb8tj1J/cmYLasuIxEqyEIsiL3VFwQmlgzag6m/lbhVNOmmmiLj3af/s9+TxbsWffx9TFY9dIv9Uy+wT/ADro/hxqVl0Pqv8AJE57vj0T+3+DK49M4GuskA+X/wChXNJ+na/tIncK+qE4fVEXYJzrInN4wwHmv+ZX2rpfiiH/AON68eDmcKbqsa90zYNgbVVIcRGz5WmjXd28WZgY5GFte4GRjYaBT0qrwLFGEot6Op5OPWq7UYvaEDYZJY5LCQhY48vBkIsHjPMak6cLa1rXx87cqEPbfkq+RzHZBaXZDsbssz4hdO4rBmPRIj3R+9ILegNX3J2q7LUIflgv7mcCt4+E5S/NJ/2O6YKPKuvE6n41Hb7ngSKwBQCgFAKAUAoBQCgFAKAUBrXavtBHhoWkcnKthYeJ2Jsqr1JP876VttQXVIQhKyShHyzjW09pTTSCaXvTPcQRqLiJbnwDmxtox+6zG1lqPUo5Em7HqCJ2SvwiVcV8z8me2QmWCMAk9waniSRck9SSTXI5027pF3ixSqX1JE0YYWPC4PrY3/EVGhY4PsSHHet+DWtrxLvw7uyZw1wFz6IVCd3MACbtz/Cuz4DlPwcW9bRScjw8s6eoeSzvIRylc+eWJT8AXb5iri/4nlJfJ2PPG+C7G9Wstz4tmGSyqnHIostxwLXJZz5sSdOVc/k8hde9yfY7Dj+AxcNfKtsiw7QeB8y372gA1DX+w4OhU+fnW+Ep2WJVvuReYVNVcvXjuOuxOwGbOCbC2ZyB4VUA3Avc2scut+Ndhy3TXx/Tc9t+P1PmXHr1M3+EtIow67uNpjf6gIwtzZpESx6goZfauLx6PWjJaPonxFZGGNCMn3K8X4U8pJF+bD+VT/h2ThmuL90c/wAzFS4yEl7aMhDrBh26Foz6d4fjGPeqfk6/TzbYf1/39zy+H7NWr7rRj9nSbqdddFkKn0fh7FlPwrqL6/x3C/eJV8jX+H5CS+pm8PJuMRfkrX/clvm9jc/u1wz3Or+mv6o6nBkr8bpfmJsG1oxHCVaJMRDcZInJBjZjYbuRQWC3PDiBextYVL4nmJbVc/K9yryMWLXyk7sBgoEQrEZC1kWTOQRa5tlCswC3zcSW61f02Qm5Sj59zwtlP5Yy8LwdFWtzzPaAUAoBQCgFAKAUAoBQCgI2PlyoSOJ0FZiu5hnFO3WJkxOLaOPvJh+7kHizsuZ3ynxAAhRa9u9fjWuVRdOHVBdi04bIxqrn6z0/YxXZ7BsmIG8Ei50KZ3zCwUZiq5uBKgjTleqfKV6oe4+5YZ6xOtSrlt99mbQGEAZCIWJ3RAzFQbkKyjUaAkWvpa+tU9sVe9p/N7mtF3Qu67ewxG0kVC2rW0soJNyQoB001IGtedeHZKSiS5ZMEvJreKWaVy7Rvc8AFawA4AafPnVsodC6EvBa4eTi1R6pTW2UtgZBqUIHUlVH9sit41TfhEiznMOP8xSYl4GVQSQBYFlGYgatoPYmpT4+6MOuUe337FNd8U1Sl0U9zNYTZGFYBCzmQu1pHzoQLmxW4C3Itbj4udVsczJon1160vZFZlTllLVvdFna2zzBmyFnhYgNIbXUg6IxFgy31uBxCgnSpj5W3Pila/mXt/2a8PiY+Nfv2I+PhO7jwwHflZWcfdzCyL6iPO5/bA5VeY8PwmHO6fn2K7n+QWTlKuHhFW1IrBx92a/8Tf8A3qp4W3pzYT+pMvj6nFSX0L+ztcNKOaNnHsrH8Gr2+JavT5LqfiX+Dn+Jv6HF/RkDaUXfvydbfFefxUj+GrX4WyIyhPGmWnxVjNOGTHwT8RjkMMcrsAy3jcdb2B056gN6E1zWTgWU5U6Uu29o04fNVclKXh+TZ9ju2Jw0QOGklsbqXXJGwW4RmL2BFraAHXW3CoT4jJ9VuD6Uybfk07bj3Nu7ObIZGZ2y53yZggsqhL5Rc6se8dfTQWrocPGWNX09Wyuss9SWzaxXujQ9rIFAKAUAoBQCgFAKAUAoCDtcdz4j+dbQfc1kcC25g2TF4lXKBt6XUMwUsslmVlzWBGpXjxU1bY3LVY0PTuj2ItvH3ZD6q/P2IsmEZrZyi9GaWPTzBVifYVtkcxx06nFR3v7GKeL5DqSSezKR9qGhN5Ms2VbK192F+BXvk6d6w8h14S7Brtk1T2Tf6nXVYF8KfUt7a+pH2jtnfwrGEKoWzuWtd2DZh3RcAZrHjyArqeG+GZQuV9zXb2OW5Dk469OsgWrsv+PxP/CP7IoPxFy/mZQ2VbkgC3lWzjjUxb0kl+hqnZY0ts2HYWy8oEso+sOqj+jBHAfrdT8K+U89zc8uxwg9RR3/ABPFwx61Oa7v6maKggggEHiDqD10rmlZKPdMu3FS9iFLIBDNC8qpGkZZL2zWIJAuT9lh0vYgVY197IXRXcqciPQml2NPweLmMyYhhnOpIZ7MS6sGJ0Iuc3ytXVcln15FX4fWkcc74V2Pb7kjaO02feWgkBfUaqbEKLfa6gVVYlcabIT6vDLmjlqFiTpb8lWytpyRs53BIZQLM4XgT0vyJ5cqtOcyac/ocXpoo6bqqf5tlllkdVV2CqtrBOItoO+fLTQCquq9Y9nqV/m+pNzfiCV1Popdl/UzvYfYUWIxRDIrJCFdwdSzMSIw3Nh3WJB07o61Pxp2Wyds33IuBGUvmn4O3QbOAAv7DQDyFTJT2WqRMRANALVr3MlVAKAUAoBQCgFAKAUAoBQCgKJEDAg86A03tT2OjxIG8Vsy+CVDZ1B4jzHkQRW0lGa7m1V06ZdUPJz/AG92IOHheQYksQDkTdXd2sSq91gOXG3C9RLMWEV1MuqedyG1Fpfro1XBTMhDo/esRmsrceIsQV+VQPUdctx7HVRxKsqpeo97J/51Y+KLDuerQoD/AOmFqZDlr49m2QrPhXCn3Kfp4/7vhx+4x+RktW//ADWTrSkeX/8AI4ZN2ZJHIxaXcoEIKIESMXt4ibZmtc2BJAPwqDnchlXQUY+/kg28Tj4tukifhdsI0kgzC1gUvoGsuuUnjrVPPCn0x0v1PdtxfzePYnric0O8SxumYa2HC+p5VFdGreh/Ux6m4dS8mO2WZmxEckypu3mjTd8yAQRe58Pfz9SbX0Fj0GKqITjXDuUWTbOafUYrHw5JpVuDaWUXH+sY/DjwrGWmrHs4vOTVrRZJsKjJbfYiJNvSKUlB4G//ADt+IPsa2nXKJvKqcPKKq00efk6F+SfZv6Wb+kdVHpAWJJ8yzkfCrzEi1XtnRYENVo6gKkE89oBQCgFAKAUAoBQCgFAKAUAoBQHlYBz7tzhnskiqW3MpdwBc5GjdCwHPLnDaa2BtWmXU7amkZql0yNVXZuHxJjYqO9DcMpykkMoNyONuGvWuUndbjpx+5d03yT3CWjF4nssBGHSZ9WVbMqt4pQnEAHgflUiOYnNwlH9v0LCHJ5UF5/cqTsi5dl366BTfdn7Wb9by+deUuQqUU+l/v/8AD0/5nK+37P8AyUx9lbojPOe8wUhUGl2y6E3516PPim4xj4Wzynyd1n5tfsZTDdlYBIUfPIMqt326s4NwgAPhHGosuSscFKKS7njZlWzWpSPfoGHihhdkRbOgJOgNmIJIvZjzraFmRbZKMdvsQpzjBbl2Mr2XC4nEySspyQOGQnTMzRKoJB1FkF7HXvX5Vf8AH8bPHgp2Lv8A6ysuyo2/l8GgJPvLyf0jPJ/tHZv51FyXuxnKZst2MqJrwj50RYrbSKI5SwAP2VVR8RvW/tyvUrJ9l9Cbm+Yr6IqZrC54DX2qLFbZDgtySO2fk+we7wUIPi3aE/tON43zauhitRS+x1VK1BG0Vk9RQCgFAKAUAoBQCgFAKAUAoBQCgFAY/auGuM44jj5it4vuatd9nGdvYL6PjpBC7JmG9BXQLvWOZWU3U3ZCQbeXKplPH4+ZF12RImRk24/zwZH+n4gIUvE4JJBKlCDmzDVSRofKot3whB2dcJGK+fetSRIXb+IDlvo8WqgW3zDwljf9H+t8qhP4Ms0l1e+/H/0krnoL2LS7VxGRV3cK2bNcszcGLAWyjr15V7Q+D5dTbn5/36mkufXtEqbG4hmZjMFuAO4gWwUkixYt941Oo+EcaCSk96IlvO2S/KtFiLDqtibsRwLsXI9Cx7o9LVf0cbj0LcYrf6FZZm3WvUpdjb9jyCHY7TDxPFJKx5lnBt7DKB5KKoMue5SZeUpRr0c7hjyqq9AB7C1crN7k2c5dLqm2UyrcZRxYhB6uQot8TWaI9ViPTGh1WIqA1bW/efXqM5sfa1b5T/iM3zXu5hos9k++yp/GwX+daUR3NI0xYbsifRGyY8sYA+Hw0H4VfPydQvBNrBkUAoBQCgFAKAUAoBQCgFAKAUAoBQFEy3UjqD+FF5MM5B29i/6zhyDYmOTN+sAyWB9MxNW3Hb9bRAztemYGulOe7isow0iKxcyFc9lCg6AX1NrXN+hqO+r1NJkpKCr3omCpCIrRVetZeGZRmZcT/wBgxj72WP4fSCp+QNcXnS11HRyl007+xp165lnOy7iOXJLE9ickiuQLa5CD9rSpGNJQltkzDnGuXUyNh5AqqrGxAAN9Nba68K87Iucno0trdk3JGX7Nx7zGYZeN5Qev6NWk/uV7YVf8U98Ct+qdxweOCjIQbjpxseFxyq5cdl8pEpcenMkeotWvSzOyUDWDJ7QCgFAKAUAoBQCgFAKAUAoBQCgKZOB9DQHIu3ynfYZraZJV+N4zb2B9qteOaVqK/OX8FpGvGumRz/gChgjQkGaTyVB6eI/zrwi92slTjqlEuvciHjtYX6VrN6i2bwW5JG04rZLNseONVJdUjkyjiSGzsB56tXGZkerqR0jr6qun7HPla/A3rm5xcfY52cHF90VVp+hp3PKJmU9Fo4ZL3yC/W1jXorpr3PWORYvc2HsHgIHxTxyRxsrRFsrC9yrrY2+0QC3vVlgzct77+C14+UpRbkZntPbBYnDthxu1IuyISEIEiAjJe2oY/KpGROUJJr6l5jVqyEkzquzWunoSPavSS7kdEysGRQCgFAKAUAoBQCgFAKAUAoBQFueUKpJ4CiByf8peNgZEizWl3yOqr4kBDi5I8Nwxtfj51PxIS61L2I13aL2a1eurTOZl38Ht6z+hjaIeVVnBFgWRrn7xBS3sL/Oo70rfuyVFuVH6Ey9Sda8kPaLONI3b5msCpBPqK8btdDWz3oTc12Oj9mNtx4mFctw6Km8VlKlSV8+INjr5VytsHGXdHSVyTXYsbb7I4fEEtYxSHi8dhc9WXwt6kX86i2URn5MWVQn+ZHOu0myZMHMsZdJgyl7gbtgAwUZlJIJOvPkarL8aFfvorsjEqgt70YwYoDxAr6jT3GlQ/S34IDo/8XsvKwPA/wCFebT8aPKUJLyhs9yJTKM6kEKjgMLFbkkPaxvci3PKeNSW7KoKUTtOBxYOpqfubNg8Y2PxsEWIKgJGzAqv6Qh0bKwOguF5dDUzHt/EacvKJmRR+GT17nacBHZB56+9TH5Ksk0MigFAKAUAoBQCgFAKAUAoBQCgIm04i0ZA5a+1Zi9MxJdji/bjZ6pitASJwZGF9UZMqBgeOumnK2lXGBLql6ZXZa6Y9ezBZJl4Mj/t3U+6ix9quUroe5WddUvzLX6DeYj7kQ887H5ZKw5XfQx0UfVkXFxklVdw0jAhABZUHEt1NrczXlbF7Tk+5IqnFpuK1FEoxzcpVI6sne/skA+1eyhavcj9dEu7ieiAL35XzZdbtYKvoo0Hrxp6cY/NNmVY5/JCOjafycyu085U5oWALG1srjKECniQVzk8veqPNsrnLcXsuMaqytfxI6N/FQST7nKu282fHy/qLGnp3S5/9wVUZ89tFTyMn2RgyKrU3oq1J/U8w2CVpoxnMasSGZbaXRspIOh72XlU3GfqS1IscN+pLU1szuA7H4hliy4cR3CkyNMW8QuSUzWHEmwW/LSp06HLsl2Oox74UxWvYy20thJg58FLEztIZxGxY+JXXWyjQfCtq6VT4NbMid+3Lwdd2e31a+n4GvVkVEmsGRQCgFAKAUAoBQCgFAKAUAoC3NKFUknQUS2YbNe2l2jUEoOJHhVWd7HS+VeA46nSvRQNXI5r2wxweZGlgxUSICqyKEUvnIOucMltNBob1vHJlTLaPevAjkx1tGG2mwSNZoJBNHmyOrDJNG1iQCBcMDYDQD2qxr5iSXzeCDbwUnZ6aXf2Lez53mcJHA7OQSFzRjhx1LgVJr5vHm9I8Mr4cyqFuXgjbf30TqjxqjjK9mYORe665DYaX51FzOYhF6iu5N4zgZXbbfYnY2LJhhKMVh2dguWJVJa5IBBGfTLrcnpWs+bkobRiv4ccruhpmGwYSSZfpUpCC7NYXPdF7RhRbM3AEjSqizPnkP532OlXEwwYarjuX3Ng2NPLiJwuAhSAJYl8t2A4fXSNcuTfwDj8L1pXOTl8i7HjkVVV19Vz3P6HR0TEKoJkjka2q5DGD+y2c5fjcVMXdlFvuadidgHGzzzQShRnCssim4kVFV1up0CkBT5htbWqHdieq97IWRiRse2zUcXgpkkeN2RGRirWBY8Lggk21UgjTgRVZcoUvTWyxwvh+u1dbkewQIMqvnsWYvN4pLZSAseUWjBAsSeJe5OUWMinIg+yLB8VGlbiux0Tsm2Mlh3jyhI31hUoHcJc2Ja4uLWte5Nr6XqzhKTW2V1iinpEjauzcQZYZiyTLAWbdKm7diRbQlypI5DS/WsyjswpaN17ObSSeFWQ3UqGU2IuD1B1B6g1rJBGWrUyKAUAoBQCgFAKAUAoBQCgFAYzbl8g6X19q3gayNW2UoUyqbb3euz/AHiHYmMnyyZQP2fKvU00ScTCsiFHUMrAgqRcEHyNYlFPybRk4+Djm3Nj/RsU0K3bg0Wl2yPewsNSQQwvztVVk1z3qJ2HD5dTrc7dbRlMF2RxLKHfJAvG8jZWHwHh9xWasWa7+D0zOdx38kY9X6kzZ/ZRHa6TLiiDd7ArDoDoZgWJe9rWOnEjSpUMbvuXco7+XlKPTVFR/QvS9ik43xMfkEWcD4x94jzrWWHF+D0q526vykzE4zslJruXixFuKqd3KvrG5uDx514vDkvDLGHxBVYtXwNt7GOmFwqxypLHKWZpM0MmpLGwzZSGsuUaHlU6qPTHTObzLfVubT3EzE+2O6SiMB9+VWiQX598Bn9FGvC4r1IqNPTbOI2eXVowUldpg0isusrFjdh3Q2ouvI1FtulBrUdkuimFn5paMLtDaEuMnaSKAOci5lizPbJpc2U6m4FvKq+2uV7200WuPOGKtJplexsRAkpOOicADuxsuhPMur2JtpYEWrfGohW9yRrl5MrO1bN4j7c4O2hkFuW5fkOVharBX1/UqHj2b8GN2j+UDMcmDgeSQ+HMPa0a3ZteuUedYd6fhG/4Zr8z0b72MwbRxIG4hBm/bbvPw08RPvW8jwRstaGRQCgFAKAUAoBQCgFAKAUAoCxjIA6Ff+L1lPRhmkbU2AzOWUKH8JDXAboVZSGQ8rqelwbCvZM8yIOzuIOm7t/5+cL/ALt6bGy/DsKSNtWiiJ0zRLnc26yy39yKLTM9T8F1dl4bxOEZhrmlbOw+Lk29BYVnuYb35JyzwKpvIgC24a2vw0HCncxs9OLgtfej4gj+XGsdxssSQYec5Tu5CNRcajW2hIBHw6VnuNsxw2XHe0bYpRzyzsQBc38Tk205VlmdvwXYdmJEQ4hlduOeRmkdbgcM5OXxcrcDWPLHsS5p3BI3DNrbTUHjrw4aa89dAaw9GU2MNKcxUxFBYm/oQNbC2t/kfjlLQ3skyIGFmAYdCL1h/cztkM9kcPIbnBQknmY1/mK83Gs3Vs12WzL7O7NrGLIkca9EUD8BWNpeDD2zPQxBQABYVq2ZLlAKAUAoBQCgFAKAUAoBQCgFAKAtTQqwswBptow0Rjs1eVx8/wAa26mY6T1tnqftH4Bf8KdTHSWfzMmmraen+FOtjpKxsiL7p9zTrY6Sr81Rfd+Zp1MdKH5ri+78zWOpmek9/Nkf3fmadTGisYCP7gp1MaK/oifdp1MaBwifdFNszorjhVeCgegrALlAKAUAoBQCgFAKAUAoBQCgFAKAUAoBQHhoAKAUAoBQCgAoD2gFADQHlAe0AoBQCgFAKAUAoBQCgFA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jpeg;base64,/9j/4AAQSkZJRgABAQAAAQABAAD/2wCEAAkGBxQTERUUEhIVFhUXFxcYFxcYGB0XGBcdFRQYGBgdGBgYHCggGBwmGxcWITEhJSkrLi4uFx80ODMtNygtLisBCgoKDg0OGxAQGy0kICYvLCwsNCwsLCwsNCwsLCwsLCwsLCwsLCwsLCwsLCwsLCwsLCwsLCwsLCwsLCwsLCwsLP/AABEIAOEA4QMBEQACEQEDEQH/xAAcAAEAAQUBAQAAAAAAAAAAAAAABAIDBQYHAQj/xABMEAACAQIDBQYCBQgGBgsAAAABAgMAEQQSIQUTMUFRBiIyYXGRgaEUI0JSsQcVM2JygpLBU2OiwtHhQ3OTsvDxFiQlVIOEo7PD4vL/xAAbAQEAAgMBAQAAAAAAAAAAAAAABAUBAgYDB//EADQRAAICAgEDAgQEBgIDAQEAAAABAgMEEQUSITETQQYiUWEUMnGRI0KBodHwFcFSseEzFv/aAAwDAQACEQMRAD8A7jQCgFAKAUAoBQCgFAKAUAoBQCgFAKAUBZkxKg2JF6zoxsu3rBkUB7QCgFAKAUAoBQCgFAKAUAoBQCgFAKAUAoBQCgFAKAUAoDw0Bhdo7eSO2dkjDEKrOwUEnQC50BPK5rfpNdnM+135T4o4Y2w7AyjElZYybsI4mdXLeTAKR+0OlGzJmMD2+w0meVpo4sOrtHGzk7yZlALMi8QgzAcDfXhTaBvGwdq75FYXyugdCRlJDC4uDqNCDWJIwmZetTYUAoBQCgFAKAUAoBQCgFAKAUAoBQCgFAKAUAoBQCgFAWMZLlQkVlGGcf8AysY3FJESuGz4bLJHK2cG4kC2YoBdCrKCret+NbvwaxODEnrXmbl7AyqsiM6h1DAlTwIBvY2tceV6zoH0v2A7SQ4mIPE7uUIEhdMlmYcAASoAHAKTYWvx19PKNPc6EK8Tc9rIFAKAUAoBQCgFAKAUAoBQCgFAKAUAoBQCgFAKAUAoC1iJAFJPDp1olt9jD8GhbYxG/doQPqlNpujk/wCiH6oHi63A+9VPzHJLHj6VX5mSMehSe2QDsDC2A+jRWDZh3Bx68K5T/kMnf52WHow+hidp9ksEG37YZCFbNINQGU6PpfSwOfTmvnVtxnK2u1QsfY8L8ddPUjpXZzZkMcYESKqL4VUWUeddhJlajO1obCgFAKAUAoBQCgFAKAUAoBQCgFAKAUAoBQCgFAKAUAoDWu1u0jHGcmr3CRjq7mw+AF2PkprW2xVVubEVt6OT4ftLjk+rj2VIy5mCsxZS9jdmYlbZmOt+p51zd2FjXyc53Lf+/cmxsnBaUSn/AKcY5ReTZEup0tnH/wAZryfD4cu0bV/b/Jt69i79JVh/ymwGy4jDzRX0a4zKNNb8D8qw+BlF9VU02Z/EprTR0vsFjPq93e+7Yxg9VADRH/ZstdPiT9SiLfnw/wChBsWps3KvQ1FZAoBQCgFAKAUAoBQCgFAKAUAoBQCgFAKAUAoBQCgMdtfaawozMQAozMTwA/maGDR8TtA4jEr9W6iJC9nygs0pZQQFY5SFV9DY9/hXO8vnxtpUK32b1+xNxqel9UjG9ptsfRIMPKMG2KbEEZiLnJdVOUWBse8VAHHKb61aYWJRGiOop7Xcj22Tc2TxiVDtEsgFiNL5njUw71gwuSSoDAfu386e3i4TzOy+UkxulGHgx2wNr4bHwzS4cShodWE9mD6E8LkC4BGlrHrwq3v46uVTUdp/XbIyun1dzNbCly417XtJDFIB0MTsrfEiRPaovBTbrlB+zPXLXdHQI3BAI4VcvyRiugFAKAUAoBQCgFAKAUAoBQCgFAKAUBS7gC5OlARhj18/bjWehmOpFI2gvQ/8fGnSzHUSkkBAIPGsaMp7K6GTw0BpXbs9xSfCMRDn6BQ2l/LPu6jZ0ZPGn0eWjNX5+5itm6viGPOaw9EjjW3vm964TMbjGEGu+v8AtlvX3LG1Z2QrFHI6iTOzhTYWFr20uuYsL2I4GrHC5C6FEk328IzXiwnYmzG/R1sAFC24Fe6VI5qRwPnXlHJsjJT2WkqIOHToy+zJHeDKREiktnEceQuQ1iSb21trYe1Ts7mbFHoXuik/BxjJkXamGz4uDvMrbnEZWUlSpDQWIt+B0qFx2TOqqUov+aP/AGbWwUmv0N47I44ywRu3F41Y9L6A/Ou2jLqgpP3KtrTM/WQKAUAoBQCgFAKAUAoBQCgFAKAUBYxc2VbjjyrKWzDZoHbPt0cAVM+HneJjbeqUy342te9+PG3Ct+yNfJzrbP5RxZ4VlcxvihIZIyQ5w7gMyA3ujBrrbTQ06jPSW5PyotPiII1VcLhEmjZiLs5SJw9iR1C2yga39ax1DpOmbB7cYfEuWiYrECqLI/c3krHwRqdWsNT6+tbLTNdaN4wuMDG1rH5aVo46N09kqtTJjtrYNXU5lDAjKykXDA6ag1mP0NX9jQ4WEJZEjYoJZQcoLZbHMNNSRY+fKuM5ehSypd0uy0WeNJ9Bj9tY6LMkm8AsGRlbuNZypByvY6FddPteVR8bHsVcoa3/AHJlNqhJMjTY2NQDmUk+EBhdj5a/PgKzXjzlLx2LCd8Ut7Mxs3ERRxKhmjLalrODqxJNgDfiajZNdltnUovRWOe2WLPiMSNxYZIpFZ3uuTeSIAwUi7fo3sNL5eNXPGcap1uMn7p/tsiZF3TLaOgbBwAijVVFlVVRb9FH+VdU0lFJexXmWrBkUAoBQCgFAKAUAoBQCgFAKAUBaxEmVSegokGc77e9rI8OjI+LMExUlW3JlJuCBux4ePXh5V6PsjzXdnz/ALT7U4udWSXFSyIx1VjobG47vAV5+T0Rhr1kErD4GWQEpG7AcSqkgfECtHOK8s3Vcn4JGxca8OIjZXKMrWuGCEX0PeIOT1rdS+hq1ryfSvYbHK0IC7oBCAFjmOIIBFyZJLayEkkjXrfWvR90eZukeLUm19fPSvPRueY4dw0i+5hnP5JWXEYk7t2j3q3ZRmKsYIiboO9lNxYi+ua9ra8/zPF2ZD9SHlErGvUOzL2HxUcoOR1cDQ2INj0I5HyNcrOq+rtLaJ6lB+Cr6On3F/hH+Fefq2/Vm+ospmlSJczFUXqbAa8B51vXXdbLpW2zVuMCX2SGaWZmRlLSILMLEoqXjuOIuWc2NjrXecZjPHoUZeSqvmpS7G7Cpx5ntAKAUAoBQCgFAKAUAoBQCgFAKAhbTbuWvxNbQ8msjkf5VNuywxlIsThjn0WIxbzEAnQ5SCQoH3ioI4XNbT7GI+dnMdmdkXkMQkYqXDSSf1cfItf7Tef8jVdfmxhFte392TqsRy1v3N/HYjDLFc4Q7vnI3i9TrnA87AVWznyGuvwidGOJ1en5Mk8uHw0UZlmWCNn3UQEZcki1+6vhAuNT1rXF495K9S2T2zORleh8kESNs7CVXAmjjkDA5XyjW3EEHUHUc688vHuw0nCfY3xb4ZPyyj3LE2NlihWIMRh145O7IoA0GZbFkHE273mRpW1XKWW1en/MJ8fXGzra7EvZm0GgkiKuzRO6IyFiwG8YKrpc3BBK8NCCa9eNz7Hb6Vp55uHWq/UgdKXEgx2Y96xFuvSug1plL9EaJLt7DLtEtvdFiWGRwfq0YOzKJOvi8XBSLX1IrV3QUumRiUWjYsVs+GYBnjjfoxAJ+Dca3cYS8xNVJlobEg5R28szAe2avL8HR7xR6erIhbWggwsTzRrFHLlIR2ALFjooGY3OptxHGt41Qh+VI163Iy/Z/DrGq3bMT3ne9872ALEj/kAABwreXjsO6embErX4V5mxVQCgFAKAUAoBQCgFAKAUAoBQCgNX7UbdEKju5mLZY0BtnaxJueSgAknXQczYViy2NMHORmFbtmoo0jaO2ZZfqmjhBkHfdAQyoD3lu175r5b3X7WlVFnLddUmlr2LOHGuM1tleAWNJVZlAXMC9hxsO6SBxscvt5VU4N6eQnb4+5ZZdT9PUPJA7StDBPPiYZ5ZZcSm6yEncxggZmBtqQBoORNdLZl1OPyPZV8fx1l10YtaRr2G2u6kGQJOoYOEmQOoYC2ZdLo2nEVApyXX4R1uXwNE6+3k3PE495yruRa3dUCwGa1zqSSdBVTyGdO59DWilxsGFG2vJBE2aSyEWQ2k5gkjw+uoPt1qPGvoj1S8vwSZtyevYm7B2TaKOeeREw8TGRQTxCSNuixIAVRZSAL3sPj0mHhRTV8vLKPLy3LdUUYrtP21kxJMOEzJGTlLi4kk5EKPsj58b21FXsa10+pa9R+5T2WKr5V3ZqexIisrWA03gZfErqi3ZW6jU69bedRs+NMsT1YrW32POU5qai/obx2QkgGSMPJErfoXjkaME/0Usfg3g4AkXbUcRrEw8py+Sflf3PdqUXpm0bViEMTPLisQV4BVZVZieCqUUEsfXr0qbOXRFyl7GEc22r32dTcyMC0jF2lKWAyxLI5JP2S3W/DvCqGeS5y9R9o70l/2T+PxnfN79lsi4XG4nDgOrSR3ANwSqm45lbxt6MtXdNeLb2qs0/oyPPPlGThbDa+qNt2H+UZ1IXELcH7a91uPNfC/7pB/Vreyi6lfPHa+q7ozBUXd6pd/ozpWx9uxzqGR1ZTpccj0YcVbyNefZraNJRcXqXYywNDB7QCgFAKAUAoBQCgFAKAUArAOf9s8G/1bqpYRO2cAXbK6kZgBxsbX8ia8OQpd1DjHye2JYoWps0uLEfXSlO8SsVhwJAZg1r9L3+Irm7KJRqUZ9tbOgjapWNxZJk2iimzkoTqMwsNONjwNRFjTl3h3RKjLb0/JC2pNBMgUTLmBulrnXpYcedS8aq+EtKO0ekbJVS6/oYfDbMkZ8pRrcTYEXAPIuFA9flVusSyXt+5Jt5vcemC7l/aG2JCWRbIqkr3DctbSwNhz006VC/BwrnuXdmMWmNkHZPwTnk+iYUCxLnkLXLN4tTpoOflUWFbycjf8qK/Imo7cSziYcbjhGqoqQIqiNC5VVW3cJsCWuoBzHUg3FgdegnyFGKk7fHsjnLK5zTUPL9yfD2axEKfVrEWIszK5z26IGQKo+Pz1qnyOcry5/O2l7L2MY/HquW59zA7Gw7JK6OpV1ikzK3i1C2Pnfrzq8zciueBWoPfchWR1lNj6UUktlzo6x54+ZLEgMp5PcDmOHpXhi4LyMeVyepRe0T+YnGFlaXujK7U24zKp3pmkUZEzC25B0LSDnJ9nUXNvUnyohdm2xqt7L/2QJRl6bkvYsYRfqoTe5tIGPNjmFyfM2NRc+tV3zq9k+xb/AA/b1WNfVGTwPZrE/R0lgKspU3QHK/dYqRla6ScDzU1L/BSsh1RfseuVbQ7HCyP7GI+iJKcuXduSVuo7uZb3V4z4TcHUdONZp5PJwnre4rymV2VxajD1q32+pRsPaMmFnuGtYkOL3BCN3lN+K5SSL6ryternKhF1V5VPZS8o0wLvW6qbe7S7M77s2bMvp+B4V5S87R5omVqZFAKAUAoBQCgFAKAUAoBQEbE4QPqdD1FZTMNGu9othb1QCbMpvHINcp5gjmpsARz5WIBrS6mF8HGRvVZKqSaNC2vgf9FiVyknutfusbHWN+BNr6HXjcVzNuJfiT6o90dFi50bffTNW2jsySHoyk6EEK38JIPxF6kU3KfdPTLpchDp6LVvZK+l41lyASdL5ArfxsQB68amPkHFalJEOdON1bg3/v8AQrwGzxCymTvy2O7hTvG45+Z8zYC9V1tju2o9l7tmMjMSSiuy+hH29CHeMSMhdl3gYE5Y1KlRHe2lzdsxFjbWwAqw4/FtlXKVMdpf3+5Q3ZtKsSvfZk2HtJi4QwZUkLksrPoSeXfQ5XXQDTgOdQ8rDryJ9Vu0yzhh1TjvGmn9mbXh9sbzDR4hBZSfrFPEDMUfUc1OvmAaonhqF8qpefYiTTh2ZjdrIQkjG5fDNlvxLwyAHXqVzX9Yz1NWFEl1RivElv8AqiHdUp/0NQxGhQ/1cR/gYn+dddw25Y2RDft/kj86nqh/b/BlO0C2M1v6t/YAf3ao+Ls6Mmtv6tf3JuLH1ePtj9inBtfDg3/RzW+DgD2vIPapvxBX0chJe0lv/f2KvgLem6G/0OhdhJr4ZgfsyOPez/3q9+On1UJE/lq2slr2NJDiXGPIlwryySBfshV7gNv1ms375qp5GalKS/oe9ydWDHflmuNeQsRxYSsP/E7q/wC8K6vMh6PHU1e7Kbh055M7PZI+iNjDun90ewqJLt2N3+ZmSrUCgFAKAUAoBQCgFAKAUAoCktQGvdpe0EMERaRgFB05lzyVF4sTW21BdTMKLnLUTlO3tpz4+5cLBBExKqy7xicpU5hzNmItwBPMi9VeXnQUlBd9lrj4W49R7h8LkikldAHZWstjZFtoqqSct+JAPE1TW3ddqhHwixrpcYbkyyskaBVnxEuZWIeNXJOWxyMMig9NdOdToYt+RJ+hDqXt22V92UqX/ElosfnQRjLhogjBywmfVmBvYEcW0OXvH7Iq+xPhbJv1LIel9ClyOarSagtv6kHDYdmYhQWZiWY+upZjoFHHXQCu0hDG4+pRWkULd+VZ9WXtzIi5gAYybErllhY/rZSVv0vY9Krrq+Pz1paUvqifB52BJN7RXFM4Q7lyqhhI8BOZGykEsp8WU2GZL+etclyXEyxZ7mtr2Z0PG5tWb8tj1J/cmYLasuIxEqyEIsiL3VFwQmlgzag6m/lbhVNOmmmiLj3af/s9+TxbsWffx9TFY9dIv9Uy+wT/ADro/hxqVl0Pqv8AJE57vj0T+3+DK49M4GuskA+X/wChXNJ+na/tIncK+qE4fVEXYJzrInN4wwHmv+ZX2rpfiiH/AON68eDmcKbqsa90zYNgbVVIcRGz5WmjXd28WZgY5GFte4GRjYaBT0qrwLFGEot6Op5OPWq7UYvaEDYZJY5LCQhY48vBkIsHjPMak6cLa1rXx87cqEPbfkq+RzHZBaXZDsbssz4hdO4rBmPRIj3R+9ILegNX3J2q7LUIflgv7mcCt4+E5S/NJ/2O6YKPKuvE6n41Hb7ngSKwBQCgFAKAUAoBQCgFAKAUBrXavtBHhoWkcnKthYeJ2Jsqr1JP876VttQXVIQhKyShHyzjW09pTTSCaXvTPcQRqLiJbnwDmxtox+6zG1lqPUo5Em7HqCJ2SvwiVcV8z8me2QmWCMAk9waniSRck9SSTXI5027pF3ixSqX1JE0YYWPC4PrY3/EVGhY4PsSHHet+DWtrxLvw7uyZw1wFz6IVCd3MACbtz/Cuz4DlPwcW9bRScjw8s6eoeSzvIRylc+eWJT8AXb5iri/4nlJfJ2PPG+C7G9Wstz4tmGSyqnHIostxwLXJZz5sSdOVc/k8hde9yfY7Dj+AxcNfKtsiw7QeB8y372gA1DX+w4OhU+fnW+Ep2WJVvuReYVNVcvXjuOuxOwGbOCbC2ZyB4VUA3Avc2scut+Ndhy3TXx/Tc9t+P1PmXHr1M3+EtIow67uNpjf6gIwtzZpESx6goZfauLx6PWjJaPonxFZGGNCMn3K8X4U8pJF+bD+VT/h2ThmuL90c/wAzFS4yEl7aMhDrBh26Foz6d4fjGPeqfk6/TzbYf1/39zy+H7NWr7rRj9nSbqdddFkKn0fh7FlPwrqL6/x3C/eJV8jX+H5CS+pm8PJuMRfkrX/clvm9jc/u1wz3Or+mv6o6nBkr8bpfmJsG1oxHCVaJMRDcZInJBjZjYbuRQWC3PDiBextYVL4nmJbVc/K9yryMWLXyk7sBgoEQrEZC1kWTOQRa5tlCswC3zcSW61f02Qm5Sj59zwtlP5Yy8LwdFWtzzPaAUAoBQCgFAKAUAoBQCgI2PlyoSOJ0FZiu5hnFO3WJkxOLaOPvJh+7kHizsuZ3ynxAAhRa9u9fjWuVRdOHVBdi04bIxqrn6z0/YxXZ7BsmIG8Ei50KZ3zCwUZiq5uBKgjTleqfKV6oe4+5YZ6xOtSrlt99mbQGEAZCIWJ3RAzFQbkKyjUaAkWvpa+tU9sVe9p/N7mtF3Qu67ewxG0kVC2rW0soJNyQoB001IGtedeHZKSiS5ZMEvJreKWaVy7Rvc8AFawA4AafPnVsodC6EvBa4eTi1R6pTW2UtgZBqUIHUlVH9sit41TfhEiznMOP8xSYl4GVQSQBYFlGYgatoPYmpT4+6MOuUe337FNd8U1Sl0U9zNYTZGFYBCzmQu1pHzoQLmxW4C3Itbj4udVsczJon1160vZFZlTllLVvdFna2zzBmyFnhYgNIbXUg6IxFgy31uBxCgnSpj5W3Pila/mXt/2a8PiY+Nfv2I+PhO7jwwHflZWcfdzCyL6iPO5/bA5VeY8PwmHO6fn2K7n+QWTlKuHhFW1IrBx92a/8Tf8A3qp4W3pzYT+pMvj6nFSX0L+ztcNKOaNnHsrH8Gr2+JavT5LqfiX+Dn+Jv6HF/RkDaUXfvydbfFefxUj+GrX4WyIyhPGmWnxVjNOGTHwT8RjkMMcrsAy3jcdb2B056gN6E1zWTgWU5U6Uu29o04fNVclKXh+TZ9ju2Jw0QOGklsbqXXJGwW4RmL2BFraAHXW3CoT4jJ9VuD6Uybfk07bj3Nu7ObIZGZ2y53yZggsqhL5Rc6se8dfTQWrocPGWNX09Wyuss9SWzaxXujQ9rIFAKAUAoBQCgFAKAUAoCDtcdz4j+dbQfc1kcC25g2TF4lXKBt6XUMwUsslmVlzWBGpXjxU1bY3LVY0PTuj2ItvH3ZD6q/P2IsmEZrZyi9GaWPTzBVifYVtkcxx06nFR3v7GKeL5DqSSezKR9qGhN5Ms2VbK192F+BXvk6d6w8h14S7Brtk1T2Tf6nXVYF8KfUt7a+pH2jtnfwrGEKoWzuWtd2DZh3RcAZrHjyArqeG+GZQuV9zXb2OW5Dk469OsgWrsv+PxP/CP7IoPxFy/mZQ2VbkgC3lWzjjUxb0kl+hqnZY0ts2HYWy8oEso+sOqj+jBHAfrdT8K+U89zc8uxwg9RR3/ABPFwx61Oa7v6maKggggEHiDqD10rmlZKPdMu3FS9iFLIBDNC8qpGkZZL2zWIJAuT9lh0vYgVY197IXRXcqciPQml2NPweLmMyYhhnOpIZ7MS6sGJ0Iuc3ytXVcln15FX4fWkcc74V2Pb7kjaO02feWgkBfUaqbEKLfa6gVVYlcabIT6vDLmjlqFiTpb8lWytpyRs53BIZQLM4XgT0vyJ5cqtOcyac/ocXpoo6bqqf5tlllkdVV2CqtrBOItoO+fLTQCquq9Y9nqV/m+pNzfiCV1Popdl/UzvYfYUWIxRDIrJCFdwdSzMSIw3Nh3WJB07o61Pxp2Wyds33IuBGUvmn4O3QbOAAv7DQDyFTJT2WqRMRANALVr3MlVAKAUAoBQCgFAKAUAoBQCgKJEDAg86A03tT2OjxIG8Vsy+CVDZ1B4jzHkQRW0lGa7m1V06ZdUPJz/AG92IOHheQYksQDkTdXd2sSq91gOXG3C9RLMWEV1MuqedyG1Fpfro1XBTMhDo/esRmsrceIsQV+VQPUdctx7HVRxKsqpeo97J/51Y+KLDuerQoD/AOmFqZDlr49m2QrPhXCn3Kfp4/7vhx+4x+RktW//ADWTrSkeX/8AI4ZN2ZJHIxaXcoEIKIESMXt4ibZmtc2BJAPwqDnchlXQUY+/kg28Tj4tukifhdsI0kgzC1gUvoGsuuUnjrVPPCn0x0v1PdtxfzePYnric0O8SxumYa2HC+p5VFdGreh/Ux6m4dS8mO2WZmxEckypu3mjTd8yAQRe58Pfz9SbX0Fj0GKqITjXDuUWTbOafUYrHw5JpVuDaWUXH+sY/DjwrGWmrHs4vOTVrRZJsKjJbfYiJNvSKUlB4G//ADt+IPsa2nXKJvKqcPKKq00efk6F+SfZv6Wb+kdVHpAWJJ8yzkfCrzEi1XtnRYENVo6gKkE89oBQCgFAKAUAoBQCgFAKAUAoBQHlYBz7tzhnskiqW3MpdwBc5GjdCwHPLnDaa2BtWmXU7amkZql0yNVXZuHxJjYqO9DcMpykkMoNyONuGvWuUndbjpx+5d03yT3CWjF4nssBGHSZ9WVbMqt4pQnEAHgflUiOYnNwlH9v0LCHJ5UF5/cqTsi5dl366BTfdn7Wb9by+deUuQqUU+l/v/8AD0/5nK+37P8AyUx9lbojPOe8wUhUGl2y6E3516PPim4xj4Wzynyd1n5tfsZTDdlYBIUfPIMqt326s4NwgAPhHGosuSscFKKS7njZlWzWpSPfoGHihhdkRbOgJOgNmIJIvZjzraFmRbZKMdvsQpzjBbl2Mr2XC4nEySspyQOGQnTMzRKoJB1FkF7HXvX5Vf8AH8bPHgp2Lv8A6ysuyo2/l8GgJPvLyf0jPJ/tHZv51FyXuxnKZst2MqJrwj50RYrbSKI5SwAP2VVR8RvW/tyvUrJ9l9Cbm+Yr6IqZrC54DX2qLFbZDgtySO2fk+we7wUIPi3aE/tON43zauhitRS+x1VK1BG0Vk9RQCgFAKAUAoBQCgFAKAUAoBQCgFAY/auGuM44jj5it4vuatd9nGdvYL6PjpBC7JmG9BXQLvWOZWU3U3ZCQbeXKplPH4+ZF12RImRk24/zwZH+n4gIUvE4JJBKlCDmzDVSRofKot3whB2dcJGK+fetSRIXb+IDlvo8WqgW3zDwljf9H+t8qhP4Ms0l1e+/H/0krnoL2LS7VxGRV3cK2bNcszcGLAWyjr15V7Q+D5dTbn5/36mkufXtEqbG4hmZjMFuAO4gWwUkixYt941Oo+EcaCSk96IlvO2S/KtFiLDqtibsRwLsXI9Cx7o9LVf0cbj0LcYrf6FZZm3WvUpdjb9jyCHY7TDxPFJKx5lnBt7DKB5KKoMue5SZeUpRr0c7hjyqq9AB7C1crN7k2c5dLqm2UyrcZRxYhB6uQot8TWaI9ViPTGh1WIqA1bW/efXqM5sfa1b5T/iM3zXu5hos9k++yp/GwX+daUR3NI0xYbsifRGyY8sYA+Hw0H4VfPydQvBNrBkUAoBQCgFAKAUAoBQCgFAKAUAoBQFEy3UjqD+FF5MM5B29i/6zhyDYmOTN+sAyWB9MxNW3Hb9bRAztemYGulOe7isow0iKxcyFc9lCg6AX1NrXN+hqO+r1NJkpKCr3omCpCIrRVetZeGZRmZcT/wBgxj72WP4fSCp+QNcXnS11HRyl007+xp165lnOy7iOXJLE9ickiuQLa5CD9rSpGNJQltkzDnGuXUyNh5AqqrGxAAN9Nba68K87Iucno0trdk3JGX7Nx7zGYZeN5Qev6NWk/uV7YVf8U98Ct+qdxweOCjIQbjpxseFxyq5cdl8pEpcenMkeotWvSzOyUDWDJ7QCgFAKAUAoBQCgFAKAUAoBQCgKZOB9DQHIu3ynfYZraZJV+N4zb2B9qteOaVqK/OX8FpGvGumRz/gChgjQkGaTyVB6eI/zrwi92slTjqlEuvciHjtYX6VrN6i2bwW5JG04rZLNseONVJdUjkyjiSGzsB56tXGZkerqR0jr6qun7HPla/A3rm5xcfY52cHF90VVp+hp3PKJmU9Fo4ZL3yC/W1jXorpr3PWORYvc2HsHgIHxTxyRxsrRFsrC9yrrY2+0QC3vVlgzct77+C14+UpRbkZntPbBYnDthxu1IuyISEIEiAjJe2oY/KpGROUJJr6l5jVqyEkzquzWunoSPavSS7kdEysGRQCgFAKAUAoBQCgFAKAUAoBQFueUKpJ4CiByf8peNgZEizWl3yOqr4kBDi5I8Nwxtfj51PxIS61L2I13aL2a1eurTOZl38Ht6z+hjaIeVVnBFgWRrn7xBS3sL/Oo70rfuyVFuVH6Ey9Sda8kPaLONI3b5msCpBPqK8btdDWz3oTc12Oj9mNtx4mFctw6Km8VlKlSV8+INjr5VytsHGXdHSVyTXYsbb7I4fEEtYxSHi8dhc9WXwt6kX86i2URn5MWVQn+ZHOu0myZMHMsZdJgyl7gbtgAwUZlJIJOvPkarL8aFfvorsjEqgt70YwYoDxAr6jT3GlQ/S34IDo/8XsvKwPA/wCFebT8aPKUJLyhs9yJTKM6kEKjgMLFbkkPaxvci3PKeNSW7KoKUTtOBxYOpqfubNg8Y2PxsEWIKgJGzAqv6Qh0bKwOguF5dDUzHt/EacvKJmRR+GT17nacBHZB56+9TH5Ksk0MigFAKAUAoBQCgFAKAUAoBQCgIm04i0ZA5a+1Zi9MxJdji/bjZ6pitASJwZGF9UZMqBgeOumnK2lXGBLql6ZXZa6Y9ezBZJl4Mj/t3U+6ix9quUroe5WddUvzLX6DeYj7kQ887H5ZKw5XfQx0UfVkXFxklVdw0jAhABZUHEt1NrczXlbF7Tk+5IqnFpuK1FEoxzcpVI6sne/skA+1eyhavcj9dEu7ieiAL35XzZdbtYKvoo0Hrxp6cY/NNmVY5/JCOjafycyu085U5oWALG1srjKECniQVzk8veqPNsrnLcXsuMaqytfxI6N/FQST7nKu282fHy/qLGnp3S5/9wVUZ89tFTyMn2RgyKrU3oq1J/U8w2CVpoxnMasSGZbaXRspIOh72XlU3GfqS1IscN+pLU1szuA7H4hliy4cR3CkyNMW8QuSUzWHEmwW/LSp06HLsl2Oox74UxWvYy20thJg58FLEztIZxGxY+JXXWyjQfCtq6VT4NbMid+3Lwdd2e31a+n4GvVkVEmsGRQCgFAKAUAoBQCgFAKAUAoC3NKFUknQUS2YbNe2l2jUEoOJHhVWd7HS+VeA46nSvRQNXI5r2wxweZGlgxUSICqyKEUvnIOucMltNBob1vHJlTLaPevAjkx1tGG2mwSNZoJBNHmyOrDJNG1iQCBcMDYDQD2qxr5iSXzeCDbwUnZ6aXf2Lez53mcJHA7OQSFzRjhx1LgVJr5vHm9I8Mr4cyqFuXgjbf30TqjxqjjK9mYORe665DYaX51FzOYhF6iu5N4zgZXbbfYnY2LJhhKMVh2dguWJVJa5IBBGfTLrcnpWs+bkobRiv4ccruhpmGwYSSZfpUpCC7NYXPdF7RhRbM3AEjSqizPnkP532OlXEwwYarjuX3Ng2NPLiJwuAhSAJYl8t2A4fXSNcuTfwDj8L1pXOTl8i7HjkVVV19Vz3P6HR0TEKoJkjka2q5DGD+y2c5fjcVMXdlFvuadidgHGzzzQShRnCssim4kVFV1up0CkBT5htbWqHdieq97IWRiRse2zUcXgpkkeN2RGRirWBY8Lggk21UgjTgRVZcoUvTWyxwvh+u1dbkewQIMqvnsWYvN4pLZSAseUWjBAsSeJe5OUWMinIg+yLB8VGlbiux0Tsm2Mlh3jyhI31hUoHcJc2Ja4uLWte5Nr6XqzhKTW2V1iinpEjauzcQZYZiyTLAWbdKm7diRbQlypI5DS/WsyjswpaN17ObSSeFWQ3UqGU2IuD1B1B6g1rJBGWrUyKAUAoBQCgFAKAUAoBQCgFAYzbl8g6X19q3gayNW2UoUyqbb3euz/AHiHYmMnyyZQP2fKvU00ScTCsiFHUMrAgqRcEHyNYlFPybRk4+Djm3Nj/RsU0K3bg0Wl2yPewsNSQQwvztVVk1z3qJ2HD5dTrc7dbRlMF2RxLKHfJAvG8jZWHwHh9xWasWa7+D0zOdx38kY9X6kzZ/ZRHa6TLiiDd7ArDoDoZgWJe9rWOnEjSpUMbvuXco7+XlKPTVFR/QvS9ik43xMfkEWcD4x94jzrWWHF+D0q526vykzE4zslJruXixFuKqd3KvrG5uDx514vDkvDLGHxBVYtXwNt7GOmFwqxypLHKWZpM0MmpLGwzZSGsuUaHlU6qPTHTObzLfVubT3EzE+2O6SiMB9+VWiQX598Bn9FGvC4r1IqNPTbOI2eXVowUldpg0isusrFjdh3Q2ouvI1FtulBrUdkuimFn5paMLtDaEuMnaSKAOci5lizPbJpc2U6m4FvKq+2uV7200WuPOGKtJplexsRAkpOOicADuxsuhPMur2JtpYEWrfGohW9yRrl5MrO1bN4j7c4O2hkFuW5fkOVharBX1/UqHj2b8GN2j+UDMcmDgeSQ+HMPa0a3ZteuUedYd6fhG/4Zr8z0b72MwbRxIG4hBm/bbvPw08RPvW8jwRstaGRQCgFAKAUAoBQCgFAKAUAoCxjIA6Ff+L1lPRhmkbU2AzOWUKH8JDXAboVZSGQ8rqelwbCvZM8yIOzuIOm7t/5+cL/ALt6bGy/DsKSNtWiiJ0zRLnc26yy39yKLTM9T8F1dl4bxOEZhrmlbOw+Lk29BYVnuYb35JyzwKpvIgC24a2vw0HCncxs9OLgtfej4gj+XGsdxssSQYec5Tu5CNRcajW2hIBHw6VnuNsxw2XHe0bYpRzyzsQBc38Tk205VlmdvwXYdmJEQ4hlduOeRmkdbgcM5OXxcrcDWPLHsS5p3BI3DNrbTUHjrw4aa89dAaw9GU2MNKcxUxFBYm/oQNbC2t/kfjlLQ3skyIGFmAYdCL1h/cztkM9kcPIbnBQknmY1/mK83Gs3Vs12WzL7O7NrGLIkca9EUD8BWNpeDD2zPQxBQABYVq2ZLlAKAUAoBQCgFAKAUAoBQCgFAKAtTQqwswBptow0Rjs1eVx8/wAa26mY6T1tnqftH4Bf8KdTHSWfzMmmraen+FOtjpKxsiL7p9zTrY6Sr81Rfd+Zp1MdKH5ri+78zWOpmek9/Nkf3fmadTGisYCP7gp1MaK/oifdp1MaBwifdFNszorjhVeCgegrALlAKAUAoBQCgFAKAUAoBQCgFAKAUAoBQHhoAKAUAoBQCgAoD2gFADQHlAe0AoBQCgFAKAUAoBQCgFAf/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0" name="AutoShape 6" descr="data:image/jpeg;base64,/9j/4AAQSkZJRgABAQAAAQABAAD/2wCEAAkGBxQTERUUEhIVFhUXFxcYFxcYGB0XGBcdFRQYGBgdGBgYHCggGBwmGxcWITEhJSkrLi4uFx80ODMtNygtLisBCgoKDg0OGxAQGy0kICYvLCwsNCwsLCwsNCwsLCwsLCwsLCwsLCwsLCwsLCwsLCwsLCwsLCwsLCwsLCwsLCwsLP/AABEIAOEA4QMBEQACEQEDEQH/xAAcAAEAAQUBAQAAAAAAAAAAAAAABAIDBQYHAQj/xABMEAACAQIDBQYCBQgGBgsAAAABAgMAEQQSIQUTMUFRBiIyYXGRgaEUI0JSsQcVM2JygpLBU2OiwtHhQ3OTsvDxFiQlVIOEo7PD4vL/xAAbAQEAAgMBAQAAAAAAAAAAAAAABAUBAgYDB//EADQRAAICAgEDAgQEBgIDAQEAAAABAgMEEQUSITETQQYiUWEUMnGRI0KBodHwFcFSseEzFv/aAAwDAQACEQMRAD8A7jQCgFAKAUAoBQCgFAKAUAoBQCgFAKAUBZkxKg2JF6zoxsu3rBkUB7QCgFAKAUAoBQCgFAKAUAoBQCgFAKAUAoBQCgFAKAUAoDw0Bhdo7eSO2dkjDEKrOwUEnQC50BPK5rfpNdnM+135T4o4Y2w7AyjElZYybsI4mdXLeTAKR+0OlGzJmMD2+w0meVpo4sOrtHGzk7yZlALMi8QgzAcDfXhTaBvGwdq75FYXyugdCRlJDC4uDqNCDWJIwmZetTYUAoBQCgFAKAUAoBQCgFAKAUAoBQCgFAKAUAoBQCgFAWMZLlQkVlGGcf8AysY3FJESuGz4bLJHK2cG4kC2YoBdCrKCret+NbvwaxODEnrXmbl7AyqsiM6h1DAlTwIBvY2tceV6zoH0v2A7SQ4mIPE7uUIEhdMlmYcAASoAHAKTYWvx19PKNPc6EK8Tc9rIFAKAUAoBQCgFAKAUAoBQCgFAKAUAoBQCgFAKAUAoC1iJAFJPDp1olt9jD8GhbYxG/doQPqlNpujk/wCiH6oHi63A+9VPzHJLHj6VX5mSMehSe2QDsDC2A+jRWDZh3Bx68K5T/kMnf52WHow+hidp9ksEG37YZCFbNINQGU6PpfSwOfTmvnVtxnK2u1QsfY8L8ddPUjpXZzZkMcYESKqL4VUWUeddhJlajO1obCgFAKAUAoBQCgFAKAUAoBQCgFAKAUAoBQCgFAKAUAoDWu1u0jHGcmr3CRjq7mw+AF2PkprW2xVVubEVt6OT4ftLjk+rj2VIy5mCsxZS9jdmYlbZmOt+p51zd2FjXyc53Lf+/cmxsnBaUSn/AKcY5ReTZEup0tnH/wAZryfD4cu0bV/b/Jt69i79JVh/ymwGy4jDzRX0a4zKNNb8D8qw+BlF9VU02Z/EprTR0vsFjPq93e+7Yxg9VADRH/ZstdPiT9SiLfnw/wChBsWps3KvQ1FZAoBQCgFAKAUAoBQCgFAKAUAoBQCgFAKAUAoBQCgMdtfaawozMQAozMTwA/maGDR8TtA4jEr9W6iJC9nygs0pZQQFY5SFV9DY9/hXO8vnxtpUK32b1+xNxqel9UjG9ptsfRIMPKMG2KbEEZiLnJdVOUWBse8VAHHKb61aYWJRGiOop7Xcj22Tc2TxiVDtEsgFiNL5njUw71gwuSSoDAfu386e3i4TzOy+UkxulGHgx2wNr4bHwzS4cShodWE9mD6E8LkC4BGlrHrwq3v46uVTUdp/XbIyun1dzNbCly417XtJDFIB0MTsrfEiRPaovBTbrlB+zPXLXdHQI3BAI4VcvyRiugFAKAUAoBQCgFAKAUAoBQCgFAKAUBS7gC5OlARhj18/bjWehmOpFI2gvQ/8fGnSzHUSkkBAIPGsaMp7K6GTw0BpXbs9xSfCMRDn6BQ2l/LPu6jZ0ZPGn0eWjNX5+5itm6viGPOaw9EjjW3vm964TMbjGEGu+v8AtlvX3LG1Z2QrFHI6iTOzhTYWFr20uuYsL2I4GrHC5C6FEk328IzXiwnYmzG/R1sAFC24Fe6VI5qRwPnXlHJsjJT2WkqIOHToy+zJHeDKREiktnEceQuQ1iSb21trYe1Ts7mbFHoXuik/BxjJkXamGz4uDvMrbnEZWUlSpDQWIt+B0qFx2TOqqUov+aP/AGbWwUmv0N47I44ywRu3F41Y9L6A/Ou2jLqgpP3KtrTM/WQKAUAoBQCgFAKAUAoBQCgFAKAUBYxc2VbjjyrKWzDZoHbPt0cAVM+HneJjbeqUy342te9+PG3Ct+yNfJzrbP5RxZ4VlcxvihIZIyQ5w7gMyA3ujBrrbTQ06jPSW5PyotPiII1VcLhEmjZiLs5SJw9iR1C2yga39ax1DpOmbB7cYfEuWiYrECqLI/c3krHwRqdWsNT6+tbLTNdaN4wuMDG1rH5aVo46N09kqtTJjtrYNXU5lDAjKykXDA6ag1mP0NX9jQ4WEJZEjYoJZQcoLZbHMNNSRY+fKuM5ehSypd0uy0WeNJ9Bj9tY6LMkm8AsGRlbuNZypByvY6FddPteVR8bHsVcoa3/AHJlNqhJMjTY2NQDmUk+EBhdj5a/PgKzXjzlLx2LCd8Ut7Mxs3ERRxKhmjLalrODqxJNgDfiajZNdltnUovRWOe2WLPiMSNxYZIpFZ3uuTeSIAwUi7fo3sNL5eNXPGcap1uMn7p/tsiZF3TLaOgbBwAijVVFlVVRb9FH+VdU0lFJexXmWrBkUAoBQCgFAKAUAoBQCgFAKAUBaxEmVSegokGc77e9rI8OjI+LMExUlW3JlJuCBux4ePXh5V6PsjzXdnz/ALT7U4udWSXFSyIx1VjobG47vAV5+T0Rhr1kErD4GWQEpG7AcSqkgfECtHOK8s3Vcn4JGxca8OIjZXKMrWuGCEX0PeIOT1rdS+hq1ryfSvYbHK0IC7oBCAFjmOIIBFyZJLayEkkjXrfWvR90eZukeLUm19fPSvPRueY4dw0i+5hnP5JWXEYk7t2j3q3ZRmKsYIiboO9lNxYi+ua9ra8/zPF2ZD9SHlErGvUOzL2HxUcoOR1cDQ2INj0I5HyNcrOq+rtLaJ6lB+Cr6On3F/hH+Fefq2/Vm+ospmlSJczFUXqbAa8B51vXXdbLpW2zVuMCX2SGaWZmRlLSILMLEoqXjuOIuWc2NjrXecZjPHoUZeSqvmpS7G7Cpx5ntAKAUAoBQCgFAKAUAoBQCgFAKAhbTbuWvxNbQ8msjkf5VNuywxlIsThjn0WIxbzEAnQ5SCQoH3ioI4XNbT7GI+dnMdmdkXkMQkYqXDSSf1cfItf7Tef8jVdfmxhFte392TqsRy1v3N/HYjDLFc4Q7vnI3i9TrnA87AVWznyGuvwidGOJ1en5Mk8uHw0UZlmWCNn3UQEZcki1+6vhAuNT1rXF495K9S2T2zORleh8kESNs7CVXAmjjkDA5XyjW3EEHUHUc688vHuw0nCfY3xb4ZPyyj3LE2NlihWIMRh145O7IoA0GZbFkHE273mRpW1XKWW1en/MJ8fXGzra7EvZm0GgkiKuzRO6IyFiwG8YKrpc3BBK8NCCa9eNz7Hb6Vp55uHWq/UgdKXEgx2Y96xFuvSug1plL9EaJLt7DLtEtvdFiWGRwfq0YOzKJOvi8XBSLX1IrV3QUumRiUWjYsVs+GYBnjjfoxAJ+Dca3cYS8xNVJlobEg5R28szAe2avL8HR7xR6erIhbWggwsTzRrFHLlIR2ALFjooGY3OptxHGt41Qh+VI163Iy/Z/DrGq3bMT3ne9872ALEj/kAABwreXjsO6embErX4V5mxVQCgFAKAUAoBQCgFAKAUAoBQCgNX7UbdEKju5mLZY0BtnaxJueSgAknXQczYViy2NMHORmFbtmoo0jaO2ZZfqmjhBkHfdAQyoD3lu175r5b3X7WlVFnLddUmlr2LOHGuM1tleAWNJVZlAXMC9hxsO6SBxscvt5VU4N6eQnb4+5ZZdT9PUPJA7StDBPPiYZ5ZZcSm6yEncxggZmBtqQBoORNdLZl1OPyPZV8fx1l10YtaRr2G2u6kGQJOoYOEmQOoYC2ZdLo2nEVApyXX4R1uXwNE6+3k3PE495yruRa3dUCwGa1zqSSdBVTyGdO59DWilxsGFG2vJBE2aSyEWQ2k5gkjw+uoPt1qPGvoj1S8vwSZtyevYm7B2TaKOeeREw8TGRQTxCSNuixIAVRZSAL3sPj0mHhRTV8vLKPLy3LdUUYrtP21kxJMOEzJGTlLi4kk5EKPsj58b21FXsa10+pa9R+5T2WKr5V3ZqexIisrWA03gZfErqi3ZW6jU69bedRs+NMsT1YrW32POU5qai/obx2QkgGSMPJErfoXjkaME/0Usfg3g4AkXbUcRrEw8py+Sflf3PdqUXpm0bViEMTPLisQV4BVZVZieCqUUEsfXr0qbOXRFyl7GEc22r32dTcyMC0jF2lKWAyxLI5JP2S3W/DvCqGeS5y9R9o70l/2T+PxnfN79lsi4XG4nDgOrSR3ANwSqm45lbxt6MtXdNeLb2qs0/oyPPPlGThbDa+qNt2H+UZ1IXELcH7a91uPNfC/7pB/Vreyi6lfPHa+q7ozBUXd6pd/ozpWx9uxzqGR1ZTpccj0YcVbyNefZraNJRcXqXYywNDB7QCgFAKAUAoBQCgFAKAUArAOf9s8G/1bqpYRO2cAXbK6kZgBxsbX8ia8OQpd1DjHye2JYoWps0uLEfXSlO8SsVhwJAZg1r9L3+Irm7KJRqUZ9tbOgjapWNxZJk2iimzkoTqMwsNONjwNRFjTl3h3RKjLb0/JC2pNBMgUTLmBulrnXpYcedS8aq+EtKO0ekbJVS6/oYfDbMkZ8pRrcTYEXAPIuFA9flVusSyXt+5Jt5vcemC7l/aG2JCWRbIqkr3DctbSwNhz006VC/BwrnuXdmMWmNkHZPwTnk+iYUCxLnkLXLN4tTpoOflUWFbycjf8qK/Imo7cSziYcbjhGqoqQIqiNC5VVW3cJsCWuoBzHUg3FgdegnyFGKk7fHsjnLK5zTUPL9yfD2axEKfVrEWIszK5z26IGQKo+Pz1qnyOcry5/O2l7L2MY/HquW59zA7Gw7JK6OpV1ikzK3i1C2Pnfrzq8zciueBWoPfchWR1lNj6UUktlzo6x54+ZLEgMp5PcDmOHpXhi4LyMeVyepRe0T+YnGFlaXujK7U24zKp3pmkUZEzC25B0LSDnJ9nUXNvUnyohdm2xqt7L/2QJRl6bkvYsYRfqoTe5tIGPNjmFyfM2NRc+tV3zq9k+xb/AA/b1WNfVGTwPZrE/R0lgKspU3QHK/dYqRla6ScDzU1L/BSsh1RfseuVbQ7HCyP7GI+iJKcuXduSVuo7uZb3V4z4TcHUdONZp5PJwnre4rymV2VxajD1q32+pRsPaMmFnuGtYkOL3BCN3lN+K5SSL6ryternKhF1V5VPZS8o0wLvW6qbe7S7M77s2bMvp+B4V5S87R5omVqZFAKAUAoBQCgFAKAUAoBQEbE4QPqdD1FZTMNGu9othb1QCbMpvHINcp5gjmpsARz5WIBrS6mF8HGRvVZKqSaNC2vgf9FiVyknutfusbHWN+BNr6HXjcVzNuJfiT6o90dFi50bffTNW2jsySHoyk6EEK38JIPxF6kU3KfdPTLpchDp6LVvZK+l41lyASdL5ArfxsQB68amPkHFalJEOdON1bg3/v8AQrwGzxCymTvy2O7hTvG45+Z8zYC9V1tju2o9l7tmMjMSSiuy+hH29CHeMSMhdl3gYE5Y1KlRHe2lzdsxFjbWwAqw4/FtlXKVMdpf3+5Q3ZtKsSvfZk2HtJi4QwZUkLksrPoSeXfQ5XXQDTgOdQ8rDryJ9Vu0yzhh1TjvGmn9mbXh9sbzDR4hBZSfrFPEDMUfUc1OvmAaonhqF8qpefYiTTh2ZjdrIQkjG5fDNlvxLwyAHXqVzX9Yz1NWFEl1RivElv8AqiHdUp/0NQxGhQ/1cR/gYn+dddw25Y2RDft/kj86nqh/b/BlO0C2M1v6t/YAf3ao+Ls6Mmtv6tf3JuLH1ePtj9inBtfDg3/RzW+DgD2vIPapvxBX0chJe0lv/f2KvgLem6G/0OhdhJr4ZgfsyOPez/3q9+On1UJE/lq2slr2NJDiXGPIlwryySBfshV7gNv1ms375qp5GalKS/oe9ydWDHflmuNeQsRxYSsP/E7q/wC8K6vMh6PHU1e7Kbh055M7PZI+iNjDun90ewqJLt2N3+ZmSrUCgFAKAUAoBQCgFAKAUAoCktQGvdpe0EMERaRgFB05lzyVF4sTW21BdTMKLnLUTlO3tpz4+5cLBBExKqy7xicpU5hzNmItwBPMi9VeXnQUlBd9lrj4W49R7h8LkikldAHZWstjZFtoqqSct+JAPE1TW3ddqhHwixrpcYbkyyskaBVnxEuZWIeNXJOWxyMMig9NdOdToYt+RJ+hDqXt22V92UqX/ElosfnQRjLhogjBywmfVmBvYEcW0OXvH7Iq+xPhbJv1LIel9ClyOarSagtv6kHDYdmYhQWZiWY+upZjoFHHXQCu0hDG4+pRWkULd+VZ9WXtzIi5gAYybErllhY/rZSVv0vY9Krrq+Pz1paUvqifB52BJN7RXFM4Q7lyqhhI8BOZGykEsp8WU2GZL+etclyXEyxZ7mtr2Z0PG5tWb8tj1J/cmYLasuIxEqyEIsiL3VFwQmlgzag6m/lbhVNOmmmiLj3af/s9+TxbsWffx9TFY9dIv9Uy+wT/ADro/hxqVl0Pqv8AJE57vj0T+3+DK49M4GuskA+X/wChXNJ+na/tIncK+qE4fVEXYJzrInN4wwHmv+ZX2rpfiiH/AON68eDmcKbqsa90zYNgbVVIcRGz5WmjXd28WZgY5GFte4GRjYaBT0qrwLFGEot6Op5OPWq7UYvaEDYZJY5LCQhY48vBkIsHjPMak6cLa1rXx87cqEPbfkq+RzHZBaXZDsbssz4hdO4rBmPRIj3R+9ILegNX3J2q7LUIflgv7mcCt4+E5S/NJ/2O6YKPKuvE6n41Hb7ngSKwBQCgFAKAUAoBQCgFAKAUBrXavtBHhoWkcnKthYeJ2Jsqr1JP876VttQXVIQhKyShHyzjW09pTTSCaXvTPcQRqLiJbnwDmxtox+6zG1lqPUo5Em7HqCJ2SvwiVcV8z8me2QmWCMAk9waniSRck9SSTXI5027pF3ixSqX1JE0YYWPC4PrY3/EVGhY4PsSHHet+DWtrxLvw7uyZw1wFz6IVCd3MACbtz/Cuz4DlPwcW9bRScjw8s6eoeSzvIRylc+eWJT8AXb5iri/4nlJfJ2PPG+C7G9Wstz4tmGSyqnHIostxwLXJZz5sSdOVc/k8hde9yfY7Dj+AxcNfKtsiw7QeB8y372gA1DX+w4OhU+fnW+Ep2WJVvuReYVNVcvXjuOuxOwGbOCbC2ZyB4VUA3Avc2scut+Ndhy3TXx/Tc9t+P1PmXHr1M3+EtIow67uNpjf6gIwtzZpESx6goZfauLx6PWjJaPonxFZGGNCMn3K8X4U8pJF+bD+VT/h2ThmuL90c/wAzFS4yEl7aMhDrBh26Foz6d4fjGPeqfk6/TzbYf1/39zy+H7NWr7rRj9nSbqdddFkKn0fh7FlPwrqL6/x3C/eJV8jX+H5CS+pm8PJuMRfkrX/clvm9jc/u1wz3Or+mv6o6nBkr8bpfmJsG1oxHCVaJMRDcZInJBjZjYbuRQWC3PDiBextYVL4nmJbVc/K9yryMWLXyk7sBgoEQrEZC1kWTOQRa5tlCswC3zcSW61f02Qm5Sj59zwtlP5Yy8LwdFWtzzPaAUAoBQCgFAKAUAoBQCgI2PlyoSOJ0FZiu5hnFO3WJkxOLaOPvJh+7kHizsuZ3ynxAAhRa9u9fjWuVRdOHVBdi04bIxqrn6z0/YxXZ7BsmIG8Ei50KZ3zCwUZiq5uBKgjTleqfKV6oe4+5YZ6xOtSrlt99mbQGEAZCIWJ3RAzFQbkKyjUaAkWvpa+tU9sVe9p/N7mtF3Qu67ewxG0kVC2rW0soJNyQoB001IGtedeHZKSiS5ZMEvJreKWaVy7Rvc8AFawA4AafPnVsodC6EvBa4eTi1R6pTW2UtgZBqUIHUlVH9sit41TfhEiznMOP8xSYl4GVQSQBYFlGYgatoPYmpT4+6MOuUe337FNd8U1Sl0U9zNYTZGFYBCzmQu1pHzoQLmxW4C3Itbj4udVsczJon1160vZFZlTllLVvdFna2zzBmyFnhYgNIbXUg6IxFgy31uBxCgnSpj5W3Pila/mXt/2a8PiY+Nfv2I+PhO7jwwHflZWcfdzCyL6iPO5/bA5VeY8PwmHO6fn2K7n+QWTlKuHhFW1IrBx92a/8Tf8A3qp4W3pzYT+pMvj6nFSX0L+ztcNKOaNnHsrH8Gr2+JavT5LqfiX+Dn+Jv6HF/RkDaUXfvydbfFefxUj+GrX4WyIyhPGmWnxVjNOGTHwT8RjkMMcrsAy3jcdb2B056gN6E1zWTgWU5U6Uu29o04fNVclKXh+TZ9ju2Jw0QOGklsbqXXJGwW4RmL2BFraAHXW3CoT4jJ9VuD6Uybfk07bj3Nu7ObIZGZ2y53yZggsqhL5Rc6se8dfTQWrocPGWNX09Wyuss9SWzaxXujQ9rIFAKAUAoBQCgFAKAUAoCDtcdz4j+dbQfc1kcC25g2TF4lXKBt6XUMwUsslmVlzWBGpXjxU1bY3LVY0PTuj2ItvH3ZD6q/P2IsmEZrZyi9GaWPTzBVifYVtkcxx06nFR3v7GKeL5DqSSezKR9qGhN5Ms2VbK192F+BXvk6d6w8h14S7Brtk1T2Tf6nXVYF8KfUt7a+pH2jtnfwrGEKoWzuWtd2DZh3RcAZrHjyArqeG+GZQuV9zXb2OW5Dk469OsgWrsv+PxP/CP7IoPxFy/mZQ2VbkgC3lWzjjUxb0kl+hqnZY0ts2HYWy8oEso+sOqj+jBHAfrdT8K+U89zc8uxwg9RR3/ABPFwx61Oa7v6maKggggEHiDqD10rmlZKPdMu3FS9iFLIBDNC8qpGkZZL2zWIJAuT9lh0vYgVY197IXRXcqciPQml2NPweLmMyYhhnOpIZ7MS6sGJ0Iuc3ytXVcln15FX4fWkcc74V2Pb7kjaO02feWgkBfUaqbEKLfa6gVVYlcabIT6vDLmjlqFiTpb8lWytpyRs53BIZQLM4XgT0vyJ5cqtOcyac/ocXpoo6bqqf5tlllkdVV2CqtrBOItoO+fLTQCquq9Y9nqV/m+pNzfiCV1Popdl/UzvYfYUWIxRDIrJCFdwdSzMSIw3Nh3WJB07o61Pxp2Wyds33IuBGUvmn4O3QbOAAv7DQDyFTJT2WqRMRANALVr3MlVAKAUAoBQCgFAKAUAoBQCgKJEDAg86A03tT2OjxIG8Vsy+CVDZ1B4jzHkQRW0lGa7m1V06ZdUPJz/AG92IOHheQYksQDkTdXd2sSq91gOXG3C9RLMWEV1MuqedyG1Fpfro1XBTMhDo/esRmsrceIsQV+VQPUdctx7HVRxKsqpeo97J/51Y+KLDuerQoD/AOmFqZDlr49m2QrPhXCn3Kfp4/7vhx+4x+RktW//ADWTrSkeX/8AI4ZN2ZJHIxaXcoEIKIESMXt4ibZmtc2BJAPwqDnchlXQUY+/kg28Tj4tukifhdsI0kgzC1gUvoGsuuUnjrVPPCn0x0v1PdtxfzePYnric0O8SxumYa2HC+p5VFdGreh/Ux6m4dS8mO2WZmxEckypu3mjTd8yAQRe58Pfz9SbX0Fj0GKqITjXDuUWTbOafUYrHw5JpVuDaWUXH+sY/DjwrGWmrHs4vOTVrRZJsKjJbfYiJNvSKUlB4G//ADt+IPsa2nXKJvKqcPKKq00efk6F+SfZv6Wb+kdVHpAWJJ8yzkfCrzEi1XtnRYENVo6gKkE89oBQCgFAKAUAoBQCgFAKAUAoBQHlYBz7tzhnskiqW3MpdwBc5GjdCwHPLnDaa2BtWmXU7amkZql0yNVXZuHxJjYqO9DcMpykkMoNyONuGvWuUndbjpx+5d03yT3CWjF4nssBGHSZ9WVbMqt4pQnEAHgflUiOYnNwlH9v0LCHJ5UF5/cqTsi5dl366BTfdn7Wb9by+deUuQqUU+l/v/8AD0/5nK+37P8AyUx9lbojPOe8wUhUGl2y6E3516PPim4xj4Wzynyd1n5tfsZTDdlYBIUfPIMqt326s4NwgAPhHGosuSscFKKS7njZlWzWpSPfoGHihhdkRbOgJOgNmIJIvZjzraFmRbZKMdvsQpzjBbl2Mr2XC4nEySspyQOGQnTMzRKoJB1FkF7HXvX5Vf8AH8bPHgp2Lv8A6ysuyo2/l8GgJPvLyf0jPJ/tHZv51FyXuxnKZst2MqJrwj50RYrbSKI5SwAP2VVR8RvW/tyvUrJ9l9Cbm+Yr6IqZrC54DX2qLFbZDgtySO2fk+we7wUIPi3aE/tON43zauhitRS+x1VK1BG0Vk9RQCgFAKAUAoBQCgFAKAUAoBQCgFAY/auGuM44jj5it4vuatd9nGdvYL6PjpBC7JmG9BXQLvWOZWU3U3ZCQbeXKplPH4+ZF12RImRk24/zwZH+n4gIUvE4JJBKlCDmzDVSRofKot3whB2dcJGK+fetSRIXb+IDlvo8WqgW3zDwljf9H+t8qhP4Ms0l1e+/H/0krnoL2LS7VxGRV3cK2bNcszcGLAWyjr15V7Q+D5dTbn5/36mkufXtEqbG4hmZjMFuAO4gWwUkixYt941Oo+EcaCSk96IlvO2S/KtFiLDqtibsRwLsXI9Cx7o9LVf0cbj0LcYrf6FZZm3WvUpdjb9jyCHY7TDxPFJKx5lnBt7DKB5KKoMue5SZeUpRr0c7hjyqq9AB7C1crN7k2c5dLqm2UyrcZRxYhB6uQot8TWaI9ViPTGh1WIqA1bW/efXqM5sfa1b5T/iM3zXu5hos9k++yp/GwX+daUR3NI0xYbsifRGyY8sYA+Hw0H4VfPydQvBNrBkUAoBQCgFAKAUAoBQCgFAKAUAoBQFEy3UjqD+FF5MM5B29i/6zhyDYmOTN+sAyWB9MxNW3Hb9bRAztemYGulOe7isow0iKxcyFc9lCg6AX1NrXN+hqO+r1NJkpKCr3omCpCIrRVetZeGZRmZcT/wBgxj72WP4fSCp+QNcXnS11HRyl007+xp165lnOy7iOXJLE9ickiuQLa5CD9rSpGNJQltkzDnGuXUyNh5AqqrGxAAN9Nba68K87Iucno0trdk3JGX7Nx7zGYZeN5Qev6NWk/uV7YVf8U98Ct+qdxweOCjIQbjpxseFxyq5cdl8pEpcenMkeotWvSzOyUDWDJ7QCgFAKAUAoBQCgFAKAUAoBQCgKZOB9DQHIu3ynfYZraZJV+N4zb2B9qteOaVqK/OX8FpGvGumRz/gChgjQkGaTyVB6eI/zrwi92slTjqlEuvciHjtYX6VrN6i2bwW5JG04rZLNseONVJdUjkyjiSGzsB56tXGZkerqR0jr6qun7HPla/A3rm5xcfY52cHF90VVp+hp3PKJmU9Fo4ZL3yC/W1jXorpr3PWORYvc2HsHgIHxTxyRxsrRFsrC9yrrY2+0QC3vVlgzct77+C14+UpRbkZntPbBYnDthxu1IuyISEIEiAjJe2oY/KpGROUJJr6l5jVqyEkzquzWunoSPavSS7kdEysGRQCgFAKAUAoBQCgFAKAUAoBQFueUKpJ4CiByf8peNgZEizWl3yOqr4kBDi5I8Nwxtfj51PxIS61L2I13aL2a1eurTOZl38Ht6z+hjaIeVVnBFgWRrn7xBS3sL/Oo70rfuyVFuVH6Ey9Sda8kPaLONI3b5msCpBPqK8btdDWz3oTc12Oj9mNtx4mFctw6Km8VlKlSV8+INjr5VytsHGXdHSVyTXYsbb7I4fEEtYxSHi8dhc9WXwt6kX86i2URn5MWVQn+ZHOu0myZMHMsZdJgyl7gbtgAwUZlJIJOvPkarL8aFfvorsjEqgt70YwYoDxAr6jT3GlQ/S34IDo/8XsvKwPA/wCFebT8aPKUJLyhs9yJTKM6kEKjgMLFbkkPaxvci3PKeNSW7KoKUTtOBxYOpqfubNg8Y2PxsEWIKgJGzAqv6Qh0bKwOguF5dDUzHt/EacvKJmRR+GT17nacBHZB56+9TH5Ksk0MigFAKAUAoBQCgFAKAUAoBQCgIm04i0ZA5a+1Zi9MxJdji/bjZ6pitASJwZGF9UZMqBgeOumnK2lXGBLql6ZXZa6Y9ezBZJl4Mj/t3U+6ix9quUroe5WddUvzLX6DeYj7kQ887H5ZKw5XfQx0UfVkXFxklVdw0jAhABZUHEt1NrczXlbF7Tk+5IqnFpuK1FEoxzcpVI6sne/skA+1eyhavcj9dEu7ieiAL35XzZdbtYKvoo0Hrxp6cY/NNmVY5/JCOjafycyu085U5oWALG1srjKECniQVzk8veqPNsrnLcXsuMaqytfxI6N/FQST7nKu282fHy/qLGnp3S5/9wVUZ89tFTyMn2RgyKrU3oq1J/U8w2CVpoxnMasSGZbaXRspIOh72XlU3GfqS1IscN+pLU1szuA7H4hliy4cR3CkyNMW8QuSUzWHEmwW/LSp06HLsl2Oox74UxWvYy20thJg58FLEztIZxGxY+JXXWyjQfCtq6VT4NbMid+3Lwdd2e31a+n4GvVkVEmsGRQCgFAKAUAoBQCgFAKAUAoC3NKFUknQUS2YbNe2l2jUEoOJHhVWd7HS+VeA46nSvRQNXI5r2wxweZGlgxUSICqyKEUvnIOucMltNBob1vHJlTLaPevAjkx1tGG2mwSNZoJBNHmyOrDJNG1iQCBcMDYDQD2qxr5iSXzeCDbwUnZ6aXf2Lez53mcJHA7OQSFzRjhx1LgVJr5vHm9I8Mr4cyqFuXgjbf30TqjxqjjK9mYORe665DYaX51FzOYhF6iu5N4zgZXbbfYnY2LJhhKMVh2dguWJVJa5IBBGfTLrcnpWs+bkobRiv4ccruhpmGwYSSZfpUpCC7NYXPdF7RhRbM3AEjSqizPnkP532OlXEwwYarjuX3Ng2NPLiJwuAhSAJYl8t2A4fXSNcuTfwDj8L1pXOTl8i7HjkVVV19Vz3P6HR0TEKoJkjka2q5DGD+y2c5fjcVMXdlFvuadidgHGzzzQShRnCssim4kVFV1up0CkBT5htbWqHdieq97IWRiRse2zUcXgpkkeN2RGRirWBY8Lggk21UgjTgRVZcoUvTWyxwvh+u1dbkewQIMqvnsWYvN4pLZSAseUWjBAsSeJe5OUWMinIg+yLB8VGlbiux0Tsm2Mlh3jyhI31hUoHcJc2Ja4uLWte5Nr6XqzhKTW2V1iinpEjauzcQZYZiyTLAWbdKm7diRbQlypI5DS/WsyjswpaN17ObSSeFWQ3UqGU2IuD1B1B6g1rJBGWrUyKAUAoBQCgFAKAUAoBQCgFAYzbl8g6X19q3gayNW2UoUyqbb3euz/AHiHYmMnyyZQP2fKvU00ScTCsiFHUMrAgqRcEHyNYlFPybRk4+Djm3Nj/RsU0K3bg0Wl2yPewsNSQQwvztVVk1z3qJ2HD5dTrc7dbRlMF2RxLKHfJAvG8jZWHwHh9xWasWa7+D0zOdx38kY9X6kzZ/ZRHa6TLiiDd7ArDoDoZgWJe9rWOnEjSpUMbvuXco7+XlKPTVFR/QvS9ik43xMfkEWcD4x94jzrWWHF+D0q526vykzE4zslJruXixFuKqd3KvrG5uDx514vDkvDLGHxBVYtXwNt7GOmFwqxypLHKWZpM0MmpLGwzZSGsuUaHlU6qPTHTObzLfVubT3EzE+2O6SiMB9+VWiQX598Bn9FGvC4r1IqNPTbOI2eXVowUldpg0isusrFjdh3Q2ouvI1FtulBrUdkuimFn5paMLtDaEuMnaSKAOci5lizPbJpc2U6m4FvKq+2uV7200WuPOGKtJplexsRAkpOOicADuxsuhPMur2JtpYEWrfGohW9yRrl5MrO1bN4j7c4O2hkFuW5fkOVharBX1/UqHj2b8GN2j+UDMcmDgeSQ+HMPa0a3ZteuUedYd6fhG/4Zr8z0b72MwbRxIG4hBm/bbvPw08RPvW8jwRstaGRQCgFAKAUAoBQCgFAKAUAoCxjIA6Ff+L1lPRhmkbU2AzOWUKH8JDXAboVZSGQ8rqelwbCvZM8yIOzuIOm7t/5+cL/ALt6bGy/DsKSNtWiiJ0zRLnc26yy39yKLTM9T8F1dl4bxOEZhrmlbOw+Lk29BYVnuYb35JyzwKpvIgC24a2vw0HCncxs9OLgtfej4gj+XGsdxssSQYec5Tu5CNRcajW2hIBHw6VnuNsxw2XHe0bYpRzyzsQBc38Tk205VlmdvwXYdmJEQ4hlduOeRmkdbgcM5OXxcrcDWPLHsS5p3BI3DNrbTUHjrw4aa89dAaw9GU2MNKcxUxFBYm/oQNbC2t/kfjlLQ3skyIGFmAYdCL1h/cztkM9kcPIbnBQknmY1/mK83Gs3Vs12WzL7O7NrGLIkca9EUD8BWNpeDD2zPQxBQABYVq2ZLlAKAUAoBQCgFAKAUAoBQCgFAKAtTQqwswBptow0Rjs1eVx8/wAa26mY6T1tnqftH4Bf8KdTHSWfzMmmraen+FOtjpKxsiL7p9zTrY6Sr81Rfd+Zp1MdKH5ri+78zWOpmek9/Nkf3fmadTGisYCP7gp1MaK/oifdp1MaBwifdFNszorjhVeCgegrALlAKAUAoBQCgFAKAUAoBQCgFAKAUAoBQHhoAKAUAoBQCgAoD2gFADQHlAe0AoBQCgFAKAUAoBQCgFAf/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1" name="AutoShape 8" descr="data:image/jpeg;base64,/9j/4AAQSkZJRgABAQAAAQABAAD/2wCEAAkGBxQTERUUEhIVFhUXFxcYFxcYGB0XGBcdFRQYGBgdGBgYHCggGBwmGxcWITEhJSkrLi4uFx80ODMtNygtLisBCgoKDg0OGxAQGy0kICYvLCwsNCwsLCwsNCwsLCwsLCwsLCwsLCwsLCwsLCwsLCwsLCwsLCwsLCwsLCwsLCwsLP/AABEIAOEA4QMBEQACEQEDEQH/xAAcAAEAAQUBAQAAAAAAAAAAAAAABAIDBQYHAQj/xABMEAACAQIDBQYCBQgGBgsAAAABAgMAEQQSIQUTMUFRBiIyYXGRgaEUI0JSsQcVM2JygpLBU2OiwtHhQ3OTsvDxFiQlVIOEo7PD4vL/xAAbAQEAAgMBAQAAAAAAAAAAAAAABAUBAgYDB//EADQRAAICAgEDAgQEBgIDAQEAAAABAgMEEQUSITETQQYiUWEUMnGRI0KBodHwFcFSseEzFv/aAAwDAQACEQMRAD8A7jQCgFAKAUAoBQCgFAKAUAoBQCgFAKAUBZkxKg2JF6zoxsu3rBkUB7QCgFAKAUAoBQCgFAKAUAoBQCgFAKAUAoBQCgFAKAUAoDw0Bhdo7eSO2dkjDEKrOwUEnQC50BPK5rfpNdnM+135T4o4Y2w7AyjElZYybsI4mdXLeTAKR+0OlGzJmMD2+w0meVpo4sOrtHGzk7yZlALMi8QgzAcDfXhTaBvGwdq75FYXyugdCRlJDC4uDqNCDWJIwmZetTYUAoBQCgFAKAUAoBQCgFAKAUAoBQCgFAKAUAoBQCgFAWMZLlQkVlGGcf8AysY3FJESuGz4bLJHK2cG4kC2YoBdCrKCret+NbvwaxODEnrXmbl7AyqsiM6h1DAlTwIBvY2tceV6zoH0v2A7SQ4mIPE7uUIEhdMlmYcAASoAHAKTYWvx19PKNPc6EK8Tc9rIFAKAUAoBQCgFAKAUAoBQCgFAKAUAoBQCgFAKAUAoC1iJAFJPDp1olt9jD8GhbYxG/doQPqlNpujk/wCiH6oHi63A+9VPzHJLHj6VX5mSMehSe2QDsDC2A+jRWDZh3Bx68K5T/kMnf52WHow+hidp9ksEG37YZCFbNINQGU6PpfSwOfTmvnVtxnK2u1QsfY8L8ddPUjpXZzZkMcYESKqL4VUWUeddhJlajO1obCgFAKAUAoBQCgFAKAUAoBQCgFAKAUAoBQCgFAKAUAoDWu1u0jHGcmr3CRjq7mw+AF2PkprW2xVVubEVt6OT4ftLjk+rj2VIy5mCsxZS9jdmYlbZmOt+p51zd2FjXyc53Lf+/cmxsnBaUSn/AKcY5ReTZEup0tnH/wAZryfD4cu0bV/b/Jt69i79JVh/ymwGy4jDzRX0a4zKNNb8D8qw+BlF9VU02Z/EprTR0vsFjPq93e+7Yxg9VADRH/ZstdPiT9SiLfnw/wChBsWps3KvQ1FZAoBQCgFAKAUAoBQCgFAKAUAoBQCgFAKAUAoBQCgMdtfaawozMQAozMTwA/maGDR8TtA4jEr9W6iJC9nygs0pZQQFY5SFV9DY9/hXO8vnxtpUK32b1+xNxqel9UjG9ptsfRIMPKMG2KbEEZiLnJdVOUWBse8VAHHKb61aYWJRGiOop7Xcj22Tc2TxiVDtEsgFiNL5njUw71gwuSSoDAfu386e3i4TzOy+UkxulGHgx2wNr4bHwzS4cShodWE9mD6E8LkC4BGlrHrwq3v46uVTUdp/XbIyun1dzNbCly417XtJDFIB0MTsrfEiRPaovBTbrlB+zPXLXdHQI3BAI4VcvyRiugFAKAUAoBQCgFAKAUAoBQCgFAKAUBS7gC5OlARhj18/bjWehmOpFI2gvQ/8fGnSzHUSkkBAIPGsaMp7K6GTw0BpXbs9xSfCMRDn6BQ2l/LPu6jZ0ZPGn0eWjNX5+5itm6viGPOaw9EjjW3vm964TMbjGEGu+v8AtlvX3LG1Z2QrFHI6iTOzhTYWFr20uuYsL2I4GrHC5C6FEk328IzXiwnYmzG/R1sAFC24Fe6VI5qRwPnXlHJsjJT2WkqIOHToy+zJHeDKREiktnEceQuQ1iSb21trYe1Ts7mbFHoXuik/BxjJkXamGz4uDvMrbnEZWUlSpDQWIt+B0qFx2TOqqUov+aP/AGbWwUmv0N47I44ywRu3F41Y9L6A/Ou2jLqgpP3KtrTM/WQKAUAoBQCgFAKAUAoBQCgFAKAUBYxc2VbjjyrKWzDZoHbPt0cAVM+HneJjbeqUy342te9+PG3Ct+yNfJzrbP5RxZ4VlcxvihIZIyQ5w7gMyA3ujBrrbTQ06jPSW5PyotPiII1VcLhEmjZiLs5SJw9iR1C2yga39ax1DpOmbB7cYfEuWiYrECqLI/c3krHwRqdWsNT6+tbLTNdaN4wuMDG1rH5aVo46N09kqtTJjtrYNXU5lDAjKykXDA6ag1mP0NX9jQ4WEJZEjYoJZQcoLZbHMNNSRY+fKuM5ehSypd0uy0WeNJ9Bj9tY6LMkm8AsGRlbuNZypByvY6FddPteVR8bHsVcoa3/AHJlNqhJMjTY2NQDmUk+EBhdj5a/PgKzXjzlLx2LCd8Ut7Mxs3ERRxKhmjLalrODqxJNgDfiajZNdltnUovRWOe2WLPiMSNxYZIpFZ3uuTeSIAwUi7fo3sNL5eNXPGcap1uMn7p/tsiZF3TLaOgbBwAijVVFlVVRb9FH+VdU0lFJexXmWrBkUAoBQCgFAKAUAoBQCgFAKAUBaxEmVSegokGc77e9rI8OjI+LMExUlW3JlJuCBux4ePXh5V6PsjzXdnz/ALT7U4udWSXFSyIx1VjobG47vAV5+T0Rhr1kErD4GWQEpG7AcSqkgfECtHOK8s3Vcn4JGxca8OIjZXKMrWuGCEX0PeIOT1rdS+hq1ryfSvYbHK0IC7oBCAFjmOIIBFyZJLayEkkjXrfWvR90eZukeLUm19fPSvPRueY4dw0i+5hnP5JWXEYk7t2j3q3ZRmKsYIiboO9lNxYi+ua9ra8/zPF2ZD9SHlErGvUOzL2HxUcoOR1cDQ2INj0I5HyNcrOq+rtLaJ6lB+Cr6On3F/hH+Fefq2/Vm+ospmlSJczFUXqbAa8B51vXXdbLpW2zVuMCX2SGaWZmRlLSILMLEoqXjuOIuWc2NjrXecZjPHoUZeSqvmpS7G7Cpx5ntAKAUAoBQCgFAKAUAoBQCgFAKAhbTbuWvxNbQ8msjkf5VNuywxlIsThjn0WIxbzEAnQ5SCQoH3ioI4XNbT7GI+dnMdmdkXkMQkYqXDSSf1cfItf7Tef8jVdfmxhFte392TqsRy1v3N/HYjDLFc4Q7vnI3i9TrnA87AVWznyGuvwidGOJ1en5Mk8uHw0UZlmWCNn3UQEZcki1+6vhAuNT1rXF495K9S2T2zORleh8kESNs7CVXAmjjkDA5XyjW3EEHUHUc688vHuw0nCfY3xb4ZPyyj3LE2NlihWIMRh145O7IoA0GZbFkHE273mRpW1XKWW1en/MJ8fXGzra7EvZm0GgkiKuzRO6IyFiwG8YKrpc3BBK8NCCa9eNz7Hb6Vp55uHWq/UgdKXEgx2Y96xFuvSug1plL9EaJLt7DLtEtvdFiWGRwfq0YOzKJOvi8XBSLX1IrV3QUumRiUWjYsVs+GYBnjjfoxAJ+Dca3cYS8xNVJlobEg5R28szAe2avL8HR7xR6erIhbWggwsTzRrFHLlIR2ALFjooGY3OptxHGt41Qh+VI163Iy/Z/DrGq3bMT3ne9872ALEj/kAABwreXjsO6embErX4V5mxVQCgFAKAUAoBQCgFAKAUAoBQCgNX7UbdEKju5mLZY0BtnaxJueSgAknXQczYViy2NMHORmFbtmoo0jaO2ZZfqmjhBkHfdAQyoD3lu175r5b3X7WlVFnLddUmlr2LOHGuM1tleAWNJVZlAXMC9hxsO6SBxscvt5VU4N6eQnb4+5ZZdT9PUPJA7StDBPPiYZ5ZZcSm6yEncxggZmBtqQBoORNdLZl1OPyPZV8fx1l10YtaRr2G2u6kGQJOoYOEmQOoYC2ZdLo2nEVApyXX4R1uXwNE6+3k3PE495yruRa3dUCwGa1zqSSdBVTyGdO59DWilxsGFG2vJBE2aSyEWQ2k5gkjw+uoPt1qPGvoj1S8vwSZtyevYm7B2TaKOeeREw8TGRQTxCSNuixIAVRZSAL3sPj0mHhRTV8vLKPLy3LdUUYrtP21kxJMOEzJGTlLi4kk5EKPsj58b21FXsa10+pa9R+5T2WKr5V3ZqexIisrWA03gZfErqi3ZW6jU69bedRs+NMsT1YrW32POU5qai/obx2QkgGSMPJErfoXjkaME/0Usfg3g4AkXbUcRrEw8py+Sflf3PdqUXpm0bViEMTPLisQV4BVZVZieCqUUEsfXr0qbOXRFyl7GEc22r32dTcyMC0jF2lKWAyxLI5JP2S3W/DvCqGeS5y9R9o70l/2T+PxnfN79lsi4XG4nDgOrSR3ANwSqm45lbxt6MtXdNeLb2qs0/oyPPPlGThbDa+qNt2H+UZ1IXELcH7a91uPNfC/7pB/Vreyi6lfPHa+q7ozBUXd6pd/ozpWx9uxzqGR1ZTpccj0YcVbyNefZraNJRcXqXYywNDB7QCgFAKAUAoBQCgFAKAUArAOf9s8G/1bqpYRO2cAXbK6kZgBxsbX8ia8OQpd1DjHye2JYoWps0uLEfXSlO8SsVhwJAZg1r9L3+Irm7KJRqUZ9tbOgjapWNxZJk2iimzkoTqMwsNONjwNRFjTl3h3RKjLb0/JC2pNBMgUTLmBulrnXpYcedS8aq+EtKO0ekbJVS6/oYfDbMkZ8pRrcTYEXAPIuFA9flVusSyXt+5Jt5vcemC7l/aG2JCWRbIqkr3DctbSwNhz006VC/BwrnuXdmMWmNkHZPwTnk+iYUCxLnkLXLN4tTpoOflUWFbycjf8qK/Imo7cSziYcbjhGqoqQIqiNC5VVW3cJsCWuoBzHUg3FgdegnyFGKk7fHsjnLK5zTUPL9yfD2axEKfVrEWIszK5z26IGQKo+Pz1qnyOcry5/O2l7L2MY/HquW59zA7Gw7JK6OpV1ikzK3i1C2Pnfrzq8zciueBWoPfchWR1lNj6UUktlzo6x54+ZLEgMp5PcDmOHpXhi4LyMeVyepRe0T+YnGFlaXujK7U24zKp3pmkUZEzC25B0LSDnJ9nUXNvUnyohdm2xqt7L/2QJRl6bkvYsYRfqoTe5tIGPNjmFyfM2NRc+tV3zq9k+xb/AA/b1WNfVGTwPZrE/R0lgKspU3QHK/dYqRla6ScDzU1L/BSsh1RfseuVbQ7HCyP7GI+iJKcuXduSVuo7uZb3V4z4TcHUdONZp5PJwnre4rymV2VxajD1q32+pRsPaMmFnuGtYkOL3BCN3lN+K5SSL6ryternKhF1V5VPZS8o0wLvW6qbe7S7M77s2bMvp+B4V5S87R5omVqZFAKAUAoBQCgFAKAUAoBQEbE4QPqdD1FZTMNGu9othb1QCbMpvHINcp5gjmpsARz5WIBrS6mF8HGRvVZKqSaNC2vgf9FiVyknutfusbHWN+BNr6HXjcVzNuJfiT6o90dFi50bffTNW2jsySHoyk6EEK38JIPxF6kU3KfdPTLpchDp6LVvZK+l41lyASdL5ArfxsQB68amPkHFalJEOdON1bg3/v8AQrwGzxCymTvy2O7hTvG45+Z8zYC9V1tju2o9l7tmMjMSSiuy+hH29CHeMSMhdl3gYE5Y1KlRHe2lzdsxFjbWwAqw4/FtlXKVMdpf3+5Q3ZtKsSvfZk2HtJi4QwZUkLksrPoSeXfQ5XXQDTgOdQ8rDryJ9Vu0yzhh1TjvGmn9mbXh9sbzDR4hBZSfrFPEDMUfUc1OvmAaonhqF8qpefYiTTh2ZjdrIQkjG5fDNlvxLwyAHXqVzX9Yz1NWFEl1RivElv8AqiHdUp/0NQxGhQ/1cR/gYn+dddw25Y2RDft/kj86nqh/b/BlO0C2M1v6t/YAf3ao+Ls6Mmtv6tf3JuLH1ePtj9inBtfDg3/RzW+DgD2vIPapvxBX0chJe0lv/f2KvgLem6G/0OhdhJr4ZgfsyOPez/3q9+On1UJE/lq2slr2NJDiXGPIlwryySBfshV7gNv1ms375qp5GalKS/oe9ydWDHflmuNeQsRxYSsP/E7q/wC8K6vMh6PHU1e7Kbh055M7PZI+iNjDun90ewqJLt2N3+ZmSrUCgFAKAUAoBQCgFAKAUAoCktQGvdpe0EMERaRgFB05lzyVF4sTW21BdTMKLnLUTlO3tpz4+5cLBBExKqy7xicpU5hzNmItwBPMi9VeXnQUlBd9lrj4W49R7h8LkikldAHZWstjZFtoqqSct+JAPE1TW3ddqhHwixrpcYbkyyskaBVnxEuZWIeNXJOWxyMMig9NdOdToYt+RJ+hDqXt22V92UqX/ElosfnQRjLhogjBywmfVmBvYEcW0OXvH7Iq+xPhbJv1LIel9ClyOarSagtv6kHDYdmYhQWZiWY+upZjoFHHXQCu0hDG4+pRWkULd+VZ9WXtzIi5gAYybErllhY/rZSVv0vY9Krrq+Pz1paUvqifB52BJN7RXFM4Q7lyqhhI8BOZGykEsp8WU2GZL+etclyXEyxZ7mtr2Z0PG5tWb8tj1J/cmYLasuIxEqyEIsiL3VFwQmlgzag6m/lbhVNOmmmiLj3af/s9+TxbsWffx9TFY9dIv9Uy+wT/ADro/hxqVl0Pqv8AJE57vj0T+3+DK49M4GuskA+X/wChXNJ+na/tIncK+qE4fVEXYJzrInN4wwHmv+ZX2rpfiiH/AON68eDmcKbqsa90zYNgbVVIcRGz5WmjXd28WZgY5GFte4GRjYaBT0qrwLFGEot6Op5OPWq7UYvaEDYZJY5LCQhY48vBkIsHjPMak6cLa1rXx87cqEPbfkq+RzHZBaXZDsbssz4hdO4rBmPRIj3R+9ILegNX3J2q7LUIflgv7mcCt4+E5S/NJ/2O6YKPKuvE6n41Hb7ngSKwBQCgFAKAUAoBQCgFAKAUBrXavtBHhoWkcnKthYeJ2Jsqr1JP876VttQXVIQhKyShHyzjW09pTTSCaXvTPcQRqLiJbnwDmxtox+6zG1lqPUo5Em7HqCJ2SvwiVcV8z8me2QmWCMAk9waniSRck9SSTXI5027pF3ixSqX1JE0YYWPC4PrY3/EVGhY4PsSHHet+DWtrxLvw7uyZw1wFz6IVCd3MACbtz/Cuz4DlPwcW9bRScjw8s6eoeSzvIRylc+eWJT8AXb5iri/4nlJfJ2PPG+C7G9Wstz4tmGSyqnHIostxwLXJZz5sSdOVc/k8hde9yfY7Dj+AxcNfKtsiw7QeB8y372gA1DX+w4OhU+fnW+Ep2WJVvuReYVNVcvXjuOuxOwGbOCbC2ZyB4VUA3Avc2scut+Ndhy3TXx/Tc9t+P1PmXHr1M3+EtIow67uNpjf6gIwtzZpESx6goZfauLx6PWjJaPonxFZGGNCMn3K8X4U8pJF+bD+VT/h2ThmuL90c/wAzFS4yEl7aMhDrBh26Foz6d4fjGPeqfk6/TzbYf1/39zy+H7NWr7rRj9nSbqdddFkKn0fh7FlPwrqL6/x3C/eJV8jX+H5CS+pm8PJuMRfkrX/clvm9jc/u1wz3Or+mv6o6nBkr8bpfmJsG1oxHCVaJMRDcZInJBjZjYbuRQWC3PDiBextYVL4nmJbVc/K9yryMWLXyk7sBgoEQrEZC1kWTOQRa5tlCswC3zcSW61f02Qm5Sj59zwtlP5Yy8LwdFWtzzPaAUAoBQCgFAKAUAoBQCgI2PlyoSOJ0FZiu5hnFO3WJkxOLaOPvJh+7kHizsuZ3ynxAAhRa9u9fjWuVRdOHVBdi04bIxqrn6z0/YxXZ7BsmIG8Ei50KZ3zCwUZiq5uBKgjTleqfKV6oe4+5YZ6xOtSrlt99mbQGEAZCIWJ3RAzFQbkKyjUaAkWvpa+tU9sVe9p/N7mtF3Qu67ewxG0kVC2rW0soJNyQoB001IGtedeHZKSiS5ZMEvJreKWaVy7Rvc8AFawA4AafPnVsodC6EvBa4eTi1R6pTW2UtgZBqUIHUlVH9sit41TfhEiznMOP8xSYl4GVQSQBYFlGYgatoPYmpT4+6MOuUe337FNd8U1Sl0U9zNYTZGFYBCzmQu1pHzoQLmxW4C3Itbj4udVsczJon1160vZFZlTllLVvdFna2zzBmyFnhYgNIbXUg6IxFgy31uBxCgnSpj5W3Pila/mXt/2a8PiY+Nfv2I+PhO7jwwHflZWcfdzCyL6iPO5/bA5VeY8PwmHO6fn2K7n+QWTlKuHhFW1IrBx92a/8Tf8A3qp4W3pzYT+pMvj6nFSX0L+ztcNKOaNnHsrH8Gr2+JavT5LqfiX+Dn+Jv6HF/RkDaUXfvydbfFefxUj+GrX4WyIyhPGmWnxVjNOGTHwT8RjkMMcrsAy3jcdb2B056gN6E1zWTgWU5U6Uu29o04fNVclKXh+TZ9ju2Jw0QOGklsbqXXJGwW4RmL2BFraAHXW3CoT4jJ9VuD6Uybfk07bj3Nu7ObIZGZ2y53yZggsqhL5Rc6se8dfTQWrocPGWNX09Wyuss9SWzaxXujQ9rIFAKAUAoBQCgFAKAUAoCDtcdz4j+dbQfc1kcC25g2TF4lXKBt6XUMwUsslmVlzWBGpXjxU1bY3LVY0PTuj2ItvH3ZD6q/P2IsmEZrZyi9GaWPTzBVifYVtkcxx06nFR3v7GKeL5DqSSezKR9qGhN5Ms2VbK192F+BXvk6d6w8h14S7Brtk1T2Tf6nXVYF8KfUt7a+pH2jtnfwrGEKoWzuWtd2DZh3RcAZrHjyArqeG+GZQuV9zXb2OW5Dk469OsgWrsv+PxP/CP7IoPxFy/mZQ2VbkgC3lWzjjUxb0kl+hqnZY0ts2HYWy8oEso+sOqj+jBHAfrdT8K+U89zc8uxwg9RR3/ABPFwx61Oa7v6maKggggEHiDqD10rmlZKPdMu3FS9iFLIBDNC8qpGkZZL2zWIJAuT9lh0vYgVY197IXRXcqciPQml2NPweLmMyYhhnOpIZ7MS6sGJ0Iuc3ytXVcln15FX4fWkcc74V2Pb7kjaO02feWgkBfUaqbEKLfa6gVVYlcabIT6vDLmjlqFiTpb8lWytpyRs53BIZQLM4XgT0vyJ5cqtOcyac/ocXpoo6bqqf5tlllkdVV2CqtrBOItoO+fLTQCquq9Y9nqV/m+pNzfiCV1Popdl/UzvYfYUWIxRDIrJCFdwdSzMSIw3Nh3WJB07o61Pxp2Wyds33IuBGUvmn4O3QbOAAv7DQDyFTJT2WqRMRANALVr3MlVAKAUAoBQCgFAKAUAoBQCgKJEDAg86A03tT2OjxIG8Vsy+CVDZ1B4jzHkQRW0lGa7m1V06ZdUPJz/AG92IOHheQYksQDkTdXd2sSq91gOXG3C9RLMWEV1MuqedyG1Fpfro1XBTMhDo/esRmsrceIsQV+VQPUdctx7HVRxKsqpeo97J/51Y+KLDuerQoD/AOmFqZDlr49m2QrPhXCn3Kfp4/7vhx+4x+RktW//ADWTrSkeX/8AI4ZN2ZJHIxaXcoEIKIESMXt4ibZmtc2BJAPwqDnchlXQUY+/kg28Tj4tukifhdsI0kgzC1gUvoGsuuUnjrVPPCn0x0v1PdtxfzePYnric0O8SxumYa2HC+p5VFdGreh/Ux6m4dS8mO2WZmxEckypu3mjTd8yAQRe58Pfz9SbX0Fj0GKqITjXDuUWTbOafUYrHw5JpVuDaWUXH+sY/DjwrGWmrHs4vOTVrRZJsKjJbfYiJNvSKUlB4G//ADt+IPsa2nXKJvKqcPKKq00efk6F+SfZv6Wb+kdVHpAWJJ8yzkfCrzEi1XtnRYENVo6gKkE89oBQCgFAKAUAoBQCgFAKAUAoBQHlYBz7tzhnskiqW3MpdwBc5GjdCwHPLnDaa2BtWmXU7amkZql0yNVXZuHxJjYqO9DcMpykkMoNyONuGvWuUndbjpx+5d03yT3CWjF4nssBGHSZ9WVbMqt4pQnEAHgflUiOYnNwlH9v0LCHJ5UF5/cqTsi5dl366BTfdn7Wb9by+deUuQqUU+l/v/8AD0/5nK+37P8AyUx9lbojPOe8wUhUGl2y6E3516PPim4xj4Wzynyd1n5tfsZTDdlYBIUfPIMqt326s4NwgAPhHGosuSscFKKS7njZlWzWpSPfoGHihhdkRbOgJOgNmIJIvZjzraFmRbZKMdvsQpzjBbl2Mr2XC4nEySspyQOGQnTMzRKoJB1FkF7HXvX5Vf8AH8bPHgp2Lv8A6ysuyo2/l8GgJPvLyf0jPJ/tHZv51FyXuxnKZst2MqJrwj50RYrbSKI5SwAP2VVR8RvW/tyvUrJ9l9Cbm+Yr6IqZrC54DX2qLFbZDgtySO2fk+we7wUIPi3aE/tON43zauhitRS+x1VK1BG0Vk9RQCgFAKAUAoBQCgFAKAUAoBQCgFAY/auGuM44jj5it4vuatd9nGdvYL6PjpBC7JmG9BXQLvWOZWU3U3ZCQbeXKplPH4+ZF12RImRk24/zwZH+n4gIUvE4JJBKlCDmzDVSRofKot3whB2dcJGK+fetSRIXb+IDlvo8WqgW3zDwljf9H+t8qhP4Ms0l1e+/H/0krnoL2LS7VxGRV3cK2bNcszcGLAWyjr15V7Q+D5dTbn5/36mkufXtEqbG4hmZjMFuAO4gWwUkixYt941Oo+EcaCSk96IlvO2S/KtFiLDqtibsRwLsXI9Cx7o9LVf0cbj0LcYrf6FZZm3WvUpdjb9jyCHY7TDxPFJKx5lnBt7DKB5KKoMue5SZeUpRr0c7hjyqq9AB7C1crN7k2c5dLqm2UyrcZRxYhB6uQot8TWaI9ViPTGh1WIqA1bW/efXqM5sfa1b5T/iM3zXu5hos9k++yp/GwX+daUR3NI0xYbsifRGyY8sYA+Hw0H4VfPydQvBNrBkUAoBQCgFAKAUAoBQCgFAKAUAoBQFEy3UjqD+FF5MM5B29i/6zhyDYmOTN+sAyWB9MxNW3Hb9bRAztemYGulOe7isow0iKxcyFc9lCg6AX1NrXN+hqO+r1NJkpKCr3omCpCIrRVetZeGZRmZcT/wBgxj72WP4fSCp+QNcXnS11HRyl007+xp165lnOy7iOXJLE9ickiuQLa5CD9rSpGNJQltkzDnGuXUyNh5AqqrGxAAN9Nba68K87Iucno0trdk3JGX7Nx7zGYZeN5Qev6NWk/uV7YVf8U98Ct+qdxweOCjIQbjpxseFxyq5cdl8pEpcenMkeotWvSzOyUDWDJ7QCgFAKAUAoBQCgFAKAUAoBQCgKZOB9DQHIu3ynfYZraZJV+N4zb2B9qteOaVqK/OX8FpGvGumRz/gChgjQkGaTyVB6eI/zrwi92slTjqlEuvciHjtYX6VrN6i2bwW5JG04rZLNseONVJdUjkyjiSGzsB56tXGZkerqR0jr6qun7HPla/A3rm5xcfY52cHF90VVp+hp3PKJmU9Fo4ZL3yC/W1jXorpr3PWORYvc2HsHgIHxTxyRxsrRFsrC9yrrY2+0QC3vVlgzct77+C14+UpRbkZntPbBYnDthxu1IuyISEIEiAjJe2oY/KpGROUJJr6l5jVqyEkzquzWunoSPavSS7kdEysGRQCgFAKAUAoBQCgFAKAUAoBQFueUKpJ4CiByf8peNgZEizWl3yOqr4kBDi5I8Nwxtfj51PxIS61L2I13aL2a1eurTOZl38Ht6z+hjaIeVVnBFgWRrn7xBS3sL/Oo70rfuyVFuVH6Ey9Sda8kPaLONI3b5msCpBPqK8btdDWz3oTc12Oj9mNtx4mFctw6Km8VlKlSV8+INjr5VytsHGXdHSVyTXYsbb7I4fEEtYxSHi8dhc9WXwt6kX86i2URn5MWVQn+ZHOu0myZMHMsZdJgyl7gbtgAwUZlJIJOvPkarL8aFfvorsjEqgt70YwYoDxAr6jT3GlQ/S34IDo/8XsvKwPA/wCFebT8aPKUJLyhs9yJTKM6kEKjgMLFbkkPaxvci3PKeNSW7KoKUTtOBxYOpqfubNg8Y2PxsEWIKgJGzAqv6Qh0bKwOguF5dDUzHt/EacvKJmRR+GT17nacBHZB56+9TH5Ksk0MigFAKAUAoBQCgFAKAUAoBQCgIm04i0ZA5a+1Zi9MxJdji/bjZ6pitASJwZGF9UZMqBgeOumnK2lXGBLql6ZXZa6Y9ezBZJl4Mj/t3U+6ix9quUroe5WddUvzLX6DeYj7kQ887H5ZKw5XfQx0UfVkXFxklVdw0jAhABZUHEt1NrczXlbF7Tk+5IqnFpuK1FEoxzcpVI6sne/skA+1eyhavcj9dEu7ieiAL35XzZdbtYKvoo0Hrxp6cY/NNmVY5/JCOjafycyu085U5oWALG1srjKECniQVzk8veqPNsrnLcXsuMaqytfxI6N/FQST7nKu282fHy/qLGnp3S5/9wVUZ89tFTyMn2RgyKrU3oq1J/U8w2CVpoxnMasSGZbaXRspIOh72XlU3GfqS1IscN+pLU1szuA7H4hliy4cR3CkyNMW8QuSUzWHEmwW/LSp06HLsl2Oox74UxWvYy20thJg58FLEztIZxGxY+JXXWyjQfCtq6VT4NbMid+3Lwdd2e31a+n4GvVkVEmsGRQCgFAKAUAoBQCgFAKAUAoC3NKFUknQUS2YbNe2l2jUEoOJHhVWd7HS+VeA46nSvRQNXI5r2wxweZGlgxUSICqyKEUvnIOucMltNBob1vHJlTLaPevAjkx1tGG2mwSNZoJBNHmyOrDJNG1iQCBcMDYDQD2qxr5iSXzeCDbwUnZ6aXf2Lez53mcJHA7OQSFzRjhx1LgVJr5vHm9I8Mr4cyqFuXgjbf30TqjxqjjK9mYORe665DYaX51FzOYhF6iu5N4zgZXbbfYnY2LJhhKMVh2dguWJVJa5IBBGfTLrcnpWs+bkobRiv4ccruhpmGwYSSZfpUpCC7NYXPdF7RhRbM3AEjSqizPnkP532OlXEwwYarjuX3Ng2NPLiJwuAhSAJYl8t2A4fXSNcuTfwDj8L1pXOTl8i7HjkVVV19Vz3P6HR0TEKoJkjka2q5DGD+y2c5fjcVMXdlFvuadidgHGzzzQShRnCssim4kVFV1up0CkBT5htbWqHdieq97IWRiRse2zUcXgpkkeN2RGRirWBY8Lggk21UgjTgRVZcoUvTWyxwvh+u1dbkewQIMqvnsWYvN4pLZSAseUWjBAsSeJe5OUWMinIg+yLB8VGlbiux0Tsm2Mlh3jyhI31hUoHcJc2Ja4uLWte5Nr6XqzhKTW2V1iinpEjauzcQZYZiyTLAWbdKm7diRbQlypI5DS/WsyjswpaN17ObSSeFWQ3UqGU2IuD1B1B6g1rJBGWrUyKAUAoBQCgFAKAUAoBQCgFAYzbl8g6X19q3gayNW2UoUyqbb3euz/AHiHYmMnyyZQP2fKvU00ScTCsiFHUMrAgqRcEHyNYlFPybRk4+Djm3Nj/RsU0K3bg0Wl2yPewsNSQQwvztVVk1z3qJ2HD5dTrc7dbRlMF2RxLKHfJAvG8jZWHwHh9xWasWa7+D0zOdx38kY9X6kzZ/ZRHa6TLiiDd7ArDoDoZgWJe9rWOnEjSpUMbvuXco7+XlKPTVFR/QvS9ik43xMfkEWcD4x94jzrWWHF+D0q526vykzE4zslJruXixFuKqd3KvrG5uDx514vDkvDLGHxBVYtXwNt7GOmFwqxypLHKWZpM0MmpLGwzZSGsuUaHlU6qPTHTObzLfVubT3EzE+2O6SiMB9+VWiQX598Bn9FGvC4r1IqNPTbOI2eXVowUldpg0isusrFjdh3Q2ouvI1FtulBrUdkuimFn5paMLtDaEuMnaSKAOci5lizPbJpc2U6m4FvKq+2uV7200WuPOGKtJplexsRAkpOOicADuxsuhPMur2JtpYEWrfGohW9yRrl5MrO1bN4j7c4O2hkFuW5fkOVharBX1/UqHj2b8GN2j+UDMcmDgeSQ+HMPa0a3ZteuUedYd6fhG/4Zr8z0b72MwbRxIG4hBm/bbvPw08RPvW8jwRstaGRQCgFAKAUAoBQCgFAKAUAoCxjIA6Ff+L1lPRhmkbU2AzOWUKH8JDXAboVZSGQ8rqelwbCvZM8yIOzuIOm7t/5+cL/ALt6bGy/DsKSNtWiiJ0zRLnc26yy39yKLTM9T8F1dl4bxOEZhrmlbOw+Lk29BYVnuYb35JyzwKpvIgC24a2vw0HCncxs9OLgtfej4gj+XGsdxssSQYec5Tu5CNRcajW2hIBHw6VnuNsxw2XHe0bYpRzyzsQBc38Tk205VlmdvwXYdmJEQ4hlduOeRmkdbgcM5OXxcrcDWPLHsS5p3BI3DNrbTUHjrw4aa89dAaw9GU2MNKcxUxFBYm/oQNbC2t/kfjlLQ3skyIGFmAYdCL1h/cztkM9kcPIbnBQknmY1/mK83Gs3Vs12WzL7O7NrGLIkca9EUD8BWNpeDD2zPQxBQABYVq2ZLlAKAUAoBQCgFAKAUAoBQCgFAKAtTQqwswBptow0Rjs1eVx8/wAa26mY6T1tnqftH4Bf8KdTHSWfzMmmraen+FOtjpKxsiL7p9zTrY6Sr81Rfd+Zp1MdKH5ri+78zWOpmek9/Nkf3fmadTGisYCP7gp1MaK/oifdp1MaBwifdFNszorjhVeCgegrALlAKAUAoBQCgFAKAUAoBQCgFAKAUAoBQHhoAKAUAoBQCgAoD2gFADQHlAe0AoBQCgFAKAUAoBQCgFAf/9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1033"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959" y="3980656"/>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雲形吹き出し 11"/>
          <p:cNvSpPr/>
          <p:nvPr/>
        </p:nvSpPr>
        <p:spPr>
          <a:xfrm>
            <a:off x="3203848" y="3284984"/>
            <a:ext cx="5256584" cy="2376264"/>
          </a:xfrm>
          <a:prstGeom prst="cloudCallout">
            <a:avLst>
              <a:gd name="adj1" fmla="val -62477"/>
              <a:gd name="adj2" fmla="val 42676"/>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背景にはどのような消費者側の変化があるのだろうか</a:t>
            </a:r>
            <a:endParaRPr kumimoji="1" lang="ja-JP" altLang="en-US" sz="2000" dirty="0">
              <a:solidFill>
                <a:schemeClr val="tx1"/>
              </a:solidFill>
            </a:endParaRPr>
          </a:p>
        </p:txBody>
      </p:sp>
      <p:sp>
        <p:nvSpPr>
          <p:cNvPr id="8" name="日付プレースホルダー 7"/>
          <p:cNvSpPr>
            <a:spLocks noGrp="1"/>
          </p:cNvSpPr>
          <p:nvPr>
            <p:ph type="dt" sz="half" idx="10"/>
          </p:nvPr>
        </p:nvSpPr>
        <p:spPr/>
        <p:txBody>
          <a:bodyPr/>
          <a:lstStyle/>
          <a:p>
            <a:fld id="{08B51EF5-1D13-4C67-80B4-D63CDDBFE2FA}" type="datetime1">
              <a:rPr kumimoji="1" lang="ja-JP" altLang="en-US" smtClean="0"/>
              <a:t>2014/9/6</a:t>
            </a:fld>
            <a:endParaRPr kumimoji="1" lang="ja-JP" altLang="en-US"/>
          </a:p>
        </p:txBody>
      </p:sp>
      <p:sp>
        <p:nvSpPr>
          <p:cNvPr id="9" name="スライド番号プレースホルダー 8"/>
          <p:cNvSpPr>
            <a:spLocks noGrp="1"/>
          </p:cNvSpPr>
          <p:nvPr>
            <p:ph type="sldNum" sz="quarter" idx="12"/>
          </p:nvPr>
        </p:nvSpPr>
        <p:spPr/>
        <p:txBody>
          <a:bodyPr/>
          <a:lstStyle/>
          <a:p>
            <a:fld id="{68691123-A5AB-4645-B0D7-55A7CED11FCE}" type="slidenum">
              <a:rPr kumimoji="1" lang="ja-JP" altLang="en-US" smtClean="0"/>
              <a:pPr/>
              <a:t>3</a:t>
            </a:fld>
            <a:endParaRPr kumimoji="1" lang="ja-JP" altLang="en-US"/>
          </a:p>
        </p:txBody>
      </p:sp>
    </p:spTree>
    <p:extLst>
      <p:ext uri="{BB962C8B-B14F-4D97-AF65-F5344CB8AC3E}">
        <p14:creationId xmlns:p14="http://schemas.microsoft.com/office/powerpoint/2010/main" val="27645715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コンテンツ プレースホルダー 2"/>
          <p:cNvSpPr>
            <a:spLocks noGrp="1"/>
          </p:cNvSpPr>
          <p:nvPr>
            <p:ph idx="1"/>
          </p:nvPr>
        </p:nvSpPr>
        <p:spPr/>
        <p:txBody>
          <a:bodyPr>
            <a:normAutofit fontScale="92500"/>
          </a:bodyPr>
          <a:lstStyle/>
          <a:p>
            <a:endParaRPr lang="en-US" altLang="ja-JP" sz="2400" dirty="0" smtClean="0"/>
          </a:p>
          <a:p>
            <a:r>
              <a:rPr lang="ja-JP" altLang="en-US" sz="2400" dirty="0"/>
              <a:t>　井上　</a:t>
            </a:r>
            <a:r>
              <a:rPr lang="ja-JP" altLang="en-US" sz="2400" dirty="0" smtClean="0"/>
              <a:t>淳子（</a:t>
            </a:r>
            <a:r>
              <a:rPr lang="en-US" altLang="ja-JP" sz="2400" dirty="0" smtClean="0"/>
              <a:t>2005</a:t>
            </a:r>
            <a:r>
              <a:rPr lang="ja-JP" altLang="en-US" sz="2400" dirty="0" smtClean="0"/>
              <a:t>）</a:t>
            </a:r>
            <a:r>
              <a:rPr lang="ja-JP" altLang="en-US" sz="2400" dirty="0"/>
              <a:t>　</a:t>
            </a:r>
            <a:r>
              <a:rPr lang="en-US" altLang="ja-JP" sz="2400" dirty="0"/>
              <a:t>『</a:t>
            </a:r>
            <a:r>
              <a:rPr lang="ja-JP" altLang="en-US" sz="2400" dirty="0"/>
              <a:t>購買行動における同伴者の影響－母娘ショッピングの観点から－</a:t>
            </a:r>
            <a:r>
              <a:rPr lang="en-US" altLang="ja-JP" sz="2400" dirty="0" smtClean="0"/>
              <a:t>』</a:t>
            </a:r>
            <a:r>
              <a:rPr lang="ja-JP" altLang="en-US" sz="2400" dirty="0"/>
              <a:t>産研アカデミック・フォーラム</a:t>
            </a:r>
            <a:endParaRPr lang="en-US" altLang="ja-JP" sz="2400" dirty="0" smtClean="0"/>
          </a:p>
          <a:p>
            <a:r>
              <a:rPr lang="ja-JP" altLang="en-US" sz="2400" dirty="0" smtClean="0"/>
              <a:t>須藤みやび（</a:t>
            </a:r>
            <a:r>
              <a:rPr lang="en-US" altLang="ja-JP" sz="2400" dirty="0" smtClean="0"/>
              <a:t>2008</a:t>
            </a:r>
            <a:r>
              <a:rPr lang="ja-JP" altLang="en-US" sz="2400" dirty="0" smtClean="0"/>
              <a:t>）「</a:t>
            </a:r>
            <a:r>
              <a:rPr lang="ja-JP" altLang="en-US" sz="2400" dirty="0"/>
              <a:t>消費志向の変化に伴い注目を集める“コト”消費喚起への取り組み」財団法人静岡経済研究所</a:t>
            </a:r>
            <a:r>
              <a:rPr lang="en-US" altLang="ja-JP" sz="2400" dirty="0"/>
              <a:t>SERI</a:t>
            </a:r>
            <a:r>
              <a:rPr lang="ja-JP" altLang="en-US" sz="2400" dirty="0"/>
              <a:t>トピックス第</a:t>
            </a:r>
            <a:r>
              <a:rPr lang="en-US" altLang="ja-JP" sz="2400" dirty="0"/>
              <a:t>981</a:t>
            </a:r>
            <a:r>
              <a:rPr lang="ja-JP" altLang="en-US" sz="2400" dirty="0" smtClean="0"/>
              <a:t>号</a:t>
            </a:r>
            <a:endParaRPr lang="ja-JP" altLang="en-US" sz="2400" dirty="0"/>
          </a:p>
          <a:p>
            <a:r>
              <a:rPr lang="ja-JP" altLang="en-US" sz="2400" dirty="0" smtClean="0"/>
              <a:t>田村登志子</a:t>
            </a:r>
            <a:r>
              <a:rPr lang="ja-JP" altLang="en-US" sz="2400" dirty="0"/>
              <a:t>（</a:t>
            </a:r>
            <a:r>
              <a:rPr lang="en-US" altLang="ja-JP" sz="2400" dirty="0" smtClean="0"/>
              <a:t>2007</a:t>
            </a:r>
            <a:r>
              <a:rPr lang="ja-JP" altLang="en-US" sz="2400" dirty="0"/>
              <a:t>）</a:t>
            </a:r>
            <a:r>
              <a:rPr lang="en-US" altLang="ja-JP" sz="2400" dirty="0" smtClean="0"/>
              <a:t>『</a:t>
            </a:r>
            <a:r>
              <a:rPr lang="ja-JP" altLang="en-US" sz="2400" dirty="0" smtClean="0"/>
              <a:t>図解</a:t>
            </a:r>
            <a:r>
              <a:rPr lang="en-US" altLang="ja-JP" sz="2400" dirty="0" smtClean="0"/>
              <a:t>VMD</a:t>
            </a:r>
            <a:r>
              <a:rPr lang="ja-JP" altLang="en-US" sz="2400" dirty="0" smtClean="0"/>
              <a:t>の基本</a:t>
            </a:r>
            <a:r>
              <a:rPr lang="en-US" altLang="ja-JP" sz="2400" dirty="0" smtClean="0"/>
              <a:t>』</a:t>
            </a:r>
            <a:r>
              <a:rPr lang="ja-JP" altLang="en-US" sz="2400" dirty="0"/>
              <a:t>繊研</a:t>
            </a:r>
            <a:r>
              <a:rPr lang="ja-JP" altLang="en-US" sz="2400" dirty="0" smtClean="0"/>
              <a:t>新聞社</a:t>
            </a:r>
            <a:r>
              <a:rPr lang="en-US" altLang="ja-JP" sz="2400" dirty="0" smtClean="0"/>
              <a:t>,25‐32</a:t>
            </a:r>
          </a:p>
          <a:p>
            <a:r>
              <a:rPr lang="ja-JP" altLang="en-US" sz="2400" dirty="0"/>
              <a:t>田村登志子（</a:t>
            </a:r>
            <a:r>
              <a:rPr lang="en-US" altLang="ja-JP" sz="2400" dirty="0"/>
              <a:t>2007</a:t>
            </a:r>
            <a:r>
              <a:rPr lang="ja-JP" altLang="en-US" sz="2400" dirty="0"/>
              <a:t>）</a:t>
            </a:r>
            <a:r>
              <a:rPr lang="en-US" altLang="ja-JP" sz="2400" dirty="0"/>
              <a:t>『</a:t>
            </a:r>
            <a:r>
              <a:rPr lang="ja-JP" altLang="en-US" sz="2400" dirty="0"/>
              <a:t>図解</a:t>
            </a:r>
            <a:r>
              <a:rPr lang="en-US" altLang="ja-JP" sz="2400" dirty="0"/>
              <a:t>VMD</a:t>
            </a:r>
            <a:r>
              <a:rPr lang="ja-JP" altLang="en-US" sz="2400" dirty="0" smtClean="0"/>
              <a:t>の</a:t>
            </a:r>
            <a:r>
              <a:rPr lang="ja-JP" altLang="en-US" sz="2400" dirty="0"/>
              <a:t>応用</a:t>
            </a:r>
            <a:r>
              <a:rPr lang="en-US" altLang="ja-JP" sz="2400" dirty="0" smtClean="0"/>
              <a:t>』</a:t>
            </a:r>
            <a:r>
              <a:rPr lang="ja-JP" altLang="en-US" sz="2400" dirty="0"/>
              <a:t>繊研新聞社</a:t>
            </a:r>
            <a:r>
              <a:rPr lang="en-US" altLang="ja-JP" sz="2400" dirty="0" smtClean="0"/>
              <a:t>,15‐40</a:t>
            </a:r>
          </a:p>
          <a:p>
            <a:r>
              <a:rPr lang="ja-JP" altLang="en-US" sz="2400" dirty="0"/>
              <a:t>日経</a:t>
            </a:r>
            <a:r>
              <a:rPr lang="en-US" altLang="ja-JP" sz="2400" dirty="0" smtClean="0"/>
              <a:t>MJ</a:t>
            </a:r>
            <a:r>
              <a:rPr lang="ja-JP" altLang="en-US" sz="2400" dirty="0" smtClean="0"/>
              <a:t>（</a:t>
            </a:r>
            <a:r>
              <a:rPr lang="en-US" altLang="ja-JP" sz="2400" dirty="0" smtClean="0"/>
              <a:t>2013</a:t>
            </a:r>
            <a:r>
              <a:rPr lang="ja-JP" altLang="en-US" sz="2400" dirty="0" smtClean="0"/>
              <a:t>）「</a:t>
            </a:r>
            <a:r>
              <a:rPr lang="ja-JP" altLang="en-US" sz="2400" dirty="0"/>
              <a:t>第</a:t>
            </a:r>
            <a:r>
              <a:rPr lang="en-US" altLang="ja-JP" sz="2400" dirty="0"/>
              <a:t>31</a:t>
            </a:r>
            <a:r>
              <a:rPr lang="ja-JP" altLang="en-US" sz="2400" dirty="0"/>
              <a:t>回サービス業総合調査</a:t>
            </a:r>
            <a:r>
              <a:rPr lang="ja-JP" altLang="en-US" sz="2400" dirty="0" smtClean="0"/>
              <a:t>」</a:t>
            </a:r>
            <a:r>
              <a:rPr lang="en-US" altLang="zh-CN" sz="2400" dirty="0" smtClean="0"/>
              <a:t>2013</a:t>
            </a:r>
            <a:r>
              <a:rPr lang="zh-CN" altLang="en-US" sz="2400" dirty="0"/>
              <a:t>年</a:t>
            </a:r>
            <a:r>
              <a:rPr lang="en-US" altLang="zh-CN" sz="2400" dirty="0"/>
              <a:t>11</a:t>
            </a:r>
            <a:r>
              <a:rPr lang="zh-CN" altLang="en-US" sz="2400" dirty="0"/>
              <a:t>月</a:t>
            </a:r>
            <a:r>
              <a:rPr lang="en-US" altLang="zh-CN" sz="2400" dirty="0" smtClean="0"/>
              <a:t>6</a:t>
            </a:r>
            <a:r>
              <a:rPr lang="zh-CN" altLang="en-US" sz="2400" dirty="0" smtClean="0"/>
              <a:t>日号</a:t>
            </a:r>
            <a:endParaRPr lang="en-US" altLang="zh-CN" sz="2400" dirty="0" smtClean="0"/>
          </a:p>
          <a:p>
            <a:r>
              <a:rPr lang="ja-JP" altLang="en-US" sz="2400" dirty="0"/>
              <a:t>平木</a:t>
            </a:r>
            <a:r>
              <a:rPr lang="ja-JP" altLang="en-US" sz="2400" dirty="0" smtClean="0"/>
              <a:t>いくみ（</a:t>
            </a:r>
            <a:r>
              <a:rPr lang="en-US" altLang="ja-JP" sz="2400" dirty="0" smtClean="0"/>
              <a:t>2009</a:t>
            </a:r>
            <a:r>
              <a:rPr lang="ja-JP" altLang="en-US" sz="2400" dirty="0" smtClean="0"/>
              <a:t>）「</a:t>
            </a:r>
            <a:r>
              <a:rPr lang="ja-JP" altLang="en-US" sz="2400" dirty="0"/>
              <a:t>店舗における知覚</a:t>
            </a:r>
            <a:r>
              <a:rPr lang="ja-JP" altLang="en-US" sz="2400" dirty="0" smtClean="0"/>
              <a:t>マネジメント</a:t>
            </a:r>
            <a:r>
              <a:rPr lang="en-US" altLang="ja-JP" sz="2400" dirty="0"/>
              <a:t>--</a:t>
            </a:r>
            <a:r>
              <a:rPr lang="ja-JP" altLang="en-US" sz="2400" dirty="0"/>
              <a:t>香りに影響される知覚時間と購買心理 」</a:t>
            </a:r>
            <a:r>
              <a:rPr lang="zh-CN" altLang="en-US" sz="2400" dirty="0">
                <a:latin typeface="ＭＳ Ｐゴシック" panose="020B0600070205080204" pitchFamily="50" charset="-128"/>
                <a:ea typeface="ＭＳ Ｐゴシック" panose="020B0600070205080204" pitchFamily="50" charset="-128"/>
              </a:rPr>
              <a:t>実践女子大学人間社会学部紀要 </a:t>
            </a:r>
            <a:r>
              <a:rPr lang="en-US" altLang="zh-CN" sz="2400" dirty="0">
                <a:latin typeface="ＭＳ Ｐゴシック" panose="020B0600070205080204" pitchFamily="50" charset="-128"/>
                <a:ea typeface="ＭＳ Ｐゴシック" panose="020B0600070205080204" pitchFamily="50" charset="-128"/>
              </a:rPr>
              <a:t>/ </a:t>
            </a:r>
            <a:r>
              <a:rPr lang="zh-CN" altLang="en-US" sz="2400" dirty="0">
                <a:latin typeface="ＭＳ Ｐゴシック" panose="020B0600070205080204" pitchFamily="50" charset="-128"/>
                <a:ea typeface="ＭＳ Ｐゴシック" panose="020B0600070205080204" pitchFamily="50" charset="-128"/>
              </a:rPr>
              <a:t>実践女子大学 編 </a:t>
            </a:r>
            <a:endParaRPr lang="ja-JP" altLang="en-US" sz="2400" dirty="0">
              <a:latin typeface="ＭＳ Ｐゴシック" panose="020B0600070205080204" pitchFamily="50" charset="-128"/>
              <a:ea typeface="ＭＳ Ｐゴシック" panose="020B0600070205080204" pitchFamily="50" charset="-128"/>
            </a:endParaRPr>
          </a:p>
          <a:p>
            <a:endParaRPr lang="en-US" altLang="zh-CN" sz="2400" dirty="0" smtClean="0"/>
          </a:p>
          <a:p>
            <a:pPr marL="0" indent="0">
              <a:buNone/>
            </a:pPr>
            <a:endParaRPr lang="ja-JP" altLang="en-US" sz="2400" dirty="0"/>
          </a:p>
          <a:p>
            <a:endParaRPr lang="ja-JP" altLang="en-US" sz="2400" dirty="0"/>
          </a:p>
          <a:p>
            <a:endParaRPr kumimoji="1" lang="ja-JP" altLang="en-US" sz="2400" dirty="0"/>
          </a:p>
        </p:txBody>
      </p:sp>
      <p:sp>
        <p:nvSpPr>
          <p:cNvPr id="6" name="日付プレースホルダー 5"/>
          <p:cNvSpPr>
            <a:spLocks noGrp="1"/>
          </p:cNvSpPr>
          <p:nvPr>
            <p:ph type="dt" sz="half" idx="10"/>
          </p:nvPr>
        </p:nvSpPr>
        <p:spPr/>
        <p:txBody>
          <a:bodyPr/>
          <a:lstStyle/>
          <a:p>
            <a:fld id="{9FC2A318-1C5B-43E4-9992-E95B846D0D07}" type="datetime1">
              <a:rPr kumimoji="1" lang="ja-JP" altLang="en-US" smtClean="0"/>
              <a:t>2014/9/6</a:t>
            </a:fld>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30</a:t>
            </a:fld>
            <a:endParaRPr kumimoji="1" lang="ja-JP" altLang="en-US"/>
          </a:p>
        </p:txBody>
      </p:sp>
    </p:spTree>
    <p:extLst>
      <p:ext uri="{BB962C8B-B14F-4D97-AF65-F5344CB8AC3E}">
        <p14:creationId xmlns:p14="http://schemas.microsoft.com/office/powerpoint/2010/main" val="18971569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a:t>
            </a:r>
            <a:r>
              <a:rPr kumimoji="1" lang="en-US" altLang="ja-JP" dirty="0" smtClean="0"/>
              <a:t>URL</a:t>
            </a:r>
            <a:endParaRPr kumimoji="1" lang="ja-JP" altLang="en-US" dirty="0"/>
          </a:p>
        </p:txBody>
      </p:sp>
      <p:sp>
        <p:nvSpPr>
          <p:cNvPr id="3" name="コンテンツ プレースホルダー 2"/>
          <p:cNvSpPr>
            <a:spLocks noGrp="1"/>
          </p:cNvSpPr>
          <p:nvPr>
            <p:ph idx="1"/>
          </p:nvPr>
        </p:nvSpPr>
        <p:spPr/>
        <p:txBody>
          <a:bodyPr>
            <a:normAutofit fontScale="85000" lnSpcReduction="10000"/>
          </a:bodyPr>
          <a:lstStyle/>
          <a:p>
            <a:r>
              <a:rPr lang="ja-JP" altLang="en-US" sz="1800" dirty="0" smtClean="0"/>
              <a:t>オーバルリンク　</a:t>
            </a:r>
            <a:r>
              <a:rPr lang="en-US" altLang="ja-JP" sz="1800" dirty="0" smtClean="0">
                <a:hlinkClick r:id="rId2"/>
              </a:rPr>
              <a:t>http</a:t>
            </a:r>
            <a:r>
              <a:rPr lang="en-US" altLang="ja-JP" sz="1800" dirty="0">
                <a:hlinkClick r:id="rId2"/>
              </a:rPr>
              <a:t>://www.oval-link.co.jp/vmd</a:t>
            </a:r>
            <a:r>
              <a:rPr lang="en-US" altLang="ja-JP" sz="1800" dirty="0" smtClean="0">
                <a:hlinkClick r:id="rId2"/>
              </a:rPr>
              <a:t>/</a:t>
            </a:r>
            <a:endParaRPr lang="en-US" altLang="ja-JP" sz="1800" dirty="0" smtClean="0"/>
          </a:p>
          <a:p>
            <a:r>
              <a:rPr lang="ja-JP" altLang="en-US" sz="1800" dirty="0" smtClean="0"/>
              <a:t>厚生労働省</a:t>
            </a:r>
            <a:r>
              <a:rPr lang="en-US" altLang="ja-JP" sz="1800" dirty="0" smtClean="0">
                <a:hlinkClick r:id="rId3"/>
              </a:rPr>
              <a:t>http</a:t>
            </a:r>
            <a:r>
              <a:rPr lang="en-US" altLang="ja-JP" sz="1800" dirty="0">
                <a:hlinkClick r:id="rId3"/>
              </a:rPr>
              <a:t>://</a:t>
            </a:r>
            <a:r>
              <a:rPr lang="en-US" altLang="ja-JP" sz="1800" dirty="0" smtClean="0">
                <a:hlinkClick r:id="rId3"/>
              </a:rPr>
              <a:t>www.mhlw.go.jp/toukei/saikin/hw/k-tyosa/k-tyosa10/3-3.html</a:t>
            </a:r>
            <a:endParaRPr lang="en-US" altLang="ja-JP" sz="1800" dirty="0" smtClean="0"/>
          </a:p>
          <a:p>
            <a:r>
              <a:rPr lang="ja-JP" altLang="en-US" sz="1800" dirty="0"/>
              <a:t>新規開拓</a:t>
            </a:r>
            <a:r>
              <a:rPr lang="en-US" altLang="ja-JP" sz="1800" dirty="0"/>
              <a:t>.com</a:t>
            </a:r>
            <a:r>
              <a:rPr lang="ja-JP" altLang="en-US" sz="1800" dirty="0"/>
              <a:t>　</a:t>
            </a:r>
            <a:r>
              <a:rPr lang="en-US" altLang="ja-JP" sz="1800" dirty="0">
                <a:hlinkClick r:id="rId4"/>
              </a:rPr>
              <a:t>http://</a:t>
            </a:r>
            <a:r>
              <a:rPr lang="en-US" altLang="ja-JP" sz="1800" dirty="0" smtClean="0">
                <a:hlinkClick r:id="rId4"/>
              </a:rPr>
              <a:t>www.shinki-kaitaku.com/s07_word/ka/ka89.html</a:t>
            </a:r>
            <a:endParaRPr lang="en-US" altLang="ja-JP" sz="1800" dirty="0" smtClean="0"/>
          </a:p>
          <a:p>
            <a:r>
              <a:rPr lang="ja-JP" altLang="en-US" sz="1800" dirty="0"/>
              <a:t>繊研新聞　</a:t>
            </a:r>
            <a:r>
              <a:rPr lang="en-US" altLang="ja-JP" sz="1800" dirty="0" smtClean="0">
                <a:hlinkClick r:id="rId5"/>
              </a:rPr>
              <a:t>http</a:t>
            </a:r>
            <a:r>
              <a:rPr lang="en-US" altLang="ja-JP" sz="1800" dirty="0">
                <a:hlinkClick r:id="rId5"/>
              </a:rPr>
              <a:t>://www.senken.co.jp/news/zakka-yuushin-asoko-nu-chayamachi/</a:t>
            </a:r>
            <a:r>
              <a:rPr lang="ja-JP" altLang="en-US" sz="1800" dirty="0"/>
              <a:t>　</a:t>
            </a:r>
            <a:endParaRPr lang="en-US" altLang="ja-JP" sz="1800" dirty="0"/>
          </a:p>
          <a:p>
            <a:r>
              <a:rPr lang="ja-JP" altLang="en-US" sz="1800" dirty="0" smtClean="0"/>
              <a:t>総務省</a:t>
            </a:r>
            <a:r>
              <a:rPr lang="en-US" altLang="ja-JP" sz="1800" dirty="0">
                <a:hlinkClick r:id="rId6"/>
              </a:rPr>
              <a:t>http://</a:t>
            </a:r>
            <a:r>
              <a:rPr lang="en-US" altLang="ja-JP" sz="1800" dirty="0" smtClean="0">
                <a:hlinkClick r:id="rId6"/>
              </a:rPr>
              <a:t>www.soumu.go.jp/johotsusintokei/whitepaper/ja/h25/html/nc111310.html</a:t>
            </a:r>
            <a:endParaRPr lang="en-US" altLang="ja-JP" sz="1800" dirty="0"/>
          </a:p>
          <a:p>
            <a:r>
              <a:rPr lang="ja-JP" altLang="en-US" sz="1800" dirty="0" smtClean="0"/>
              <a:t>独立</a:t>
            </a:r>
            <a:r>
              <a:rPr lang="ja-JP" altLang="en-US" sz="1800" dirty="0"/>
              <a:t>経済法人経済産業</a:t>
            </a:r>
            <a:r>
              <a:rPr lang="ja-JP" altLang="en-US" sz="1800" dirty="0" smtClean="0"/>
              <a:t>研究所</a:t>
            </a:r>
            <a:r>
              <a:rPr lang="en-US" altLang="ja-JP" sz="1800" dirty="0" smtClean="0">
                <a:hlinkClick r:id="rId7"/>
              </a:rPr>
              <a:t>http</a:t>
            </a:r>
            <a:r>
              <a:rPr lang="en-US" altLang="ja-JP" sz="1800" dirty="0">
                <a:hlinkClick r:id="rId7"/>
              </a:rPr>
              <a:t>://</a:t>
            </a:r>
            <a:r>
              <a:rPr lang="en-US" altLang="ja-JP" sz="1800" dirty="0" smtClean="0">
                <a:hlinkClick r:id="rId7"/>
              </a:rPr>
              <a:t>www.rieti.go.jp/jp/events/bbl/03042301.html</a:t>
            </a:r>
            <a:endParaRPr lang="en-US" altLang="ja-JP" sz="1800" dirty="0" smtClean="0"/>
          </a:p>
          <a:p>
            <a:r>
              <a:rPr lang="ja-JP" altLang="en-US" sz="1800" dirty="0" smtClean="0"/>
              <a:t>日経トレンディネット</a:t>
            </a:r>
            <a:r>
              <a:rPr lang="en-US" altLang="ja-JP" sz="1800" dirty="0" smtClean="0">
                <a:hlinkClick r:id="rId8"/>
              </a:rPr>
              <a:t> http://trendy.nikkeibp.co.jp/article/column/20131211/1054039/?ST=life&amp;P=1</a:t>
            </a:r>
            <a:endParaRPr lang="ja-JP" altLang="en-US" sz="1800" dirty="0"/>
          </a:p>
          <a:p>
            <a:r>
              <a:rPr lang="ja-JP" altLang="en-US" sz="1800" dirty="0" smtClean="0"/>
              <a:t>日経</a:t>
            </a:r>
            <a:r>
              <a:rPr lang="en-US" altLang="ja-JP" sz="1800" dirty="0" smtClean="0"/>
              <a:t>BP</a:t>
            </a:r>
            <a:r>
              <a:rPr lang="ja-JP" altLang="en-US" sz="1800" dirty="0" smtClean="0"/>
              <a:t>ネット</a:t>
            </a:r>
            <a:r>
              <a:rPr lang="en-US" altLang="ja-JP" sz="1800" dirty="0" smtClean="0">
                <a:hlinkClick r:id="rId9"/>
              </a:rPr>
              <a:t>http</a:t>
            </a:r>
            <a:r>
              <a:rPr lang="en-US" altLang="ja-JP" sz="1800" dirty="0">
                <a:hlinkClick r:id="rId9"/>
              </a:rPr>
              <a:t>://</a:t>
            </a:r>
            <a:r>
              <a:rPr lang="en-US" altLang="ja-JP" sz="1800" dirty="0" smtClean="0">
                <a:hlinkClick r:id="rId9"/>
              </a:rPr>
              <a:t>www.nikkeibp.co.jp/</a:t>
            </a:r>
            <a:endParaRPr lang="en-US" altLang="ja-JP" sz="1800" dirty="0" smtClean="0"/>
          </a:p>
          <a:p>
            <a:r>
              <a:rPr lang="ja-JP" altLang="en-US" sz="1800" dirty="0"/>
              <a:t>日本リサーチセンター</a:t>
            </a:r>
          </a:p>
          <a:p>
            <a:r>
              <a:rPr lang="en-US" altLang="ja-JP" sz="1800" dirty="0" smtClean="0">
                <a:hlinkClick r:id="rId10"/>
              </a:rPr>
              <a:t>http</a:t>
            </a:r>
            <a:r>
              <a:rPr lang="en-US" altLang="ja-JP" sz="1800" dirty="0">
                <a:hlinkClick r:id="rId10"/>
              </a:rPr>
              <a:t>://</a:t>
            </a:r>
            <a:r>
              <a:rPr lang="en-US" altLang="ja-JP" sz="1800" dirty="0" smtClean="0">
                <a:hlinkClick r:id="rId10"/>
              </a:rPr>
              <a:t>www.nrc.co.jp/marketing/08-19.html</a:t>
            </a:r>
            <a:endParaRPr lang="en-US" altLang="ja-JP" sz="1800" dirty="0"/>
          </a:p>
          <a:p>
            <a:r>
              <a:rPr lang="ja-JP" altLang="en-US" sz="1800" dirty="0" smtClean="0"/>
              <a:t>六車流</a:t>
            </a:r>
            <a:r>
              <a:rPr lang="ja-JP" altLang="en-US" sz="1800" dirty="0"/>
              <a:t>通</a:t>
            </a:r>
            <a:r>
              <a:rPr lang="ja-JP" altLang="en-US" sz="1800" dirty="0" smtClean="0"/>
              <a:t>研究所</a:t>
            </a:r>
            <a:r>
              <a:rPr lang="en-US" altLang="ja-JP" sz="1800" dirty="0" smtClean="0">
                <a:hlinkClick r:id="rId11"/>
              </a:rPr>
              <a:t>http</a:t>
            </a:r>
            <a:r>
              <a:rPr lang="en-US" altLang="ja-JP" sz="1800" dirty="0">
                <a:hlinkClick r:id="rId11"/>
              </a:rPr>
              <a:t>://www.muguruma-ryuken.jp/kikouronbun-monokoto.htm</a:t>
            </a:r>
            <a:r>
              <a:rPr lang="ja-JP" altLang="en-US" sz="1800" dirty="0"/>
              <a:t>　</a:t>
            </a:r>
            <a:endParaRPr lang="en-US" altLang="ja-JP" sz="1800" dirty="0" smtClean="0"/>
          </a:p>
          <a:p>
            <a:r>
              <a:rPr lang="ja-JP" altLang="en-US" sz="1800" dirty="0"/>
              <a:t>＠</a:t>
            </a:r>
            <a:r>
              <a:rPr lang="en-US" altLang="ja-JP" sz="1800" dirty="0"/>
              <a:t>nifty </a:t>
            </a:r>
            <a:r>
              <a:rPr lang="en-US" altLang="ja-JP" sz="1800" dirty="0" smtClean="0">
                <a:hlinkClick r:id="rId12"/>
              </a:rPr>
              <a:t>http</a:t>
            </a:r>
            <a:r>
              <a:rPr lang="en-US" altLang="ja-JP" sz="1800" dirty="0">
                <a:hlinkClick r:id="rId12"/>
              </a:rPr>
              <a:t>://</a:t>
            </a:r>
            <a:r>
              <a:rPr lang="en-US" altLang="ja-JP" sz="1800" dirty="0" smtClean="0">
                <a:hlinkClick r:id="rId12"/>
              </a:rPr>
              <a:t>chosa.nifty.com/cs/catalog/chosa_report/catalog_121025001270_1.htm</a:t>
            </a:r>
            <a:endParaRPr lang="en-US" altLang="ja-JP" sz="1800" dirty="0" smtClean="0"/>
          </a:p>
          <a:p>
            <a:r>
              <a:rPr lang="ja-JP" altLang="en-US" sz="1800" dirty="0"/>
              <a:t>ＩＮＴＥＬＬＩＧＥＮＴ　</a:t>
            </a:r>
            <a:r>
              <a:rPr lang="ja-JP" altLang="en-US" sz="1800" dirty="0" smtClean="0"/>
              <a:t>ＰＡＲＫ</a:t>
            </a:r>
            <a:r>
              <a:rPr lang="en-US" altLang="ja-JP" sz="1800" dirty="0" smtClean="0">
                <a:hlinkClick r:id="rId13"/>
              </a:rPr>
              <a:t>http</a:t>
            </a:r>
            <a:r>
              <a:rPr lang="en-US" altLang="ja-JP" sz="1800" dirty="0">
                <a:hlinkClick r:id="rId13"/>
              </a:rPr>
              <a:t>://</a:t>
            </a:r>
            <a:r>
              <a:rPr lang="en-US" altLang="ja-JP" sz="1800" dirty="0" smtClean="0">
                <a:hlinkClick r:id="rId13"/>
              </a:rPr>
              <a:t>www.int-park.jp/jigyou/keiei/keiei9.html</a:t>
            </a:r>
            <a:endParaRPr lang="en-US" altLang="ja-JP" sz="1800" dirty="0" smtClean="0"/>
          </a:p>
          <a:p>
            <a:r>
              <a:rPr lang="ja-JP" altLang="en-US" sz="1800" dirty="0"/>
              <a:t>ＫＮＯＷＲＥＤＧＥ　ＢＡＳＥ</a:t>
            </a:r>
            <a:r>
              <a:rPr lang="en-US" altLang="ja-JP" sz="1800" dirty="0">
                <a:hlinkClick r:id="rId14"/>
              </a:rPr>
              <a:t>http://</a:t>
            </a:r>
            <a:r>
              <a:rPr lang="en-US" altLang="ja-JP" sz="1800" dirty="0" smtClean="0">
                <a:hlinkClick r:id="rId14"/>
              </a:rPr>
              <a:t>www.itti-k.com/gohoubi-syouhi.php</a:t>
            </a:r>
            <a:endParaRPr lang="en-US" altLang="ja-JP" sz="1800" dirty="0" smtClean="0"/>
          </a:p>
          <a:p>
            <a:r>
              <a:rPr lang="en-US" altLang="ja-JP" sz="1800" dirty="0" err="1" smtClean="0"/>
              <a:t>MarkeZine</a:t>
            </a:r>
            <a:r>
              <a:rPr lang="en-US" altLang="ja-JP" sz="1800" dirty="0" smtClean="0"/>
              <a:t>    </a:t>
            </a:r>
            <a:r>
              <a:rPr lang="en-US" altLang="ja-JP" sz="1800" dirty="0">
                <a:hlinkClick r:id="rId15"/>
              </a:rPr>
              <a:t>http://</a:t>
            </a:r>
            <a:r>
              <a:rPr lang="en-US" altLang="ja-JP" sz="1800" dirty="0" smtClean="0">
                <a:hlinkClick r:id="rId15"/>
              </a:rPr>
              <a:t>markezine.jp/article/detail/20020</a:t>
            </a:r>
            <a:endParaRPr lang="en-US" altLang="ja-JP" sz="1800" dirty="0" smtClean="0"/>
          </a:p>
          <a:p>
            <a:r>
              <a:rPr lang="en-US" altLang="ja-JP" sz="1800" dirty="0" err="1" smtClean="0"/>
              <a:t>Teena</a:t>
            </a:r>
            <a:r>
              <a:rPr lang="ja-JP" altLang="en-US" sz="1800" dirty="0" smtClean="0"/>
              <a:t>　</a:t>
            </a:r>
            <a:r>
              <a:rPr lang="en-US" altLang="ja-JP" sz="1800" dirty="0" smtClean="0">
                <a:hlinkClick r:id="rId16"/>
              </a:rPr>
              <a:t>http</a:t>
            </a:r>
            <a:r>
              <a:rPr lang="en-US" altLang="ja-JP" sz="1800" dirty="0">
                <a:hlinkClick r:id="rId16"/>
              </a:rPr>
              <a:t>://</a:t>
            </a:r>
            <a:r>
              <a:rPr lang="en-US" altLang="ja-JP" sz="1800" dirty="0" smtClean="0">
                <a:hlinkClick r:id="rId16"/>
              </a:rPr>
              <a:t>teena.ne.jp/f_l_f/shop_report/201110.html</a:t>
            </a:r>
            <a:endParaRPr lang="en-US" altLang="ja-JP" sz="1800" dirty="0" smtClean="0"/>
          </a:p>
          <a:p>
            <a:endParaRPr lang="en-US" altLang="ja-JP" sz="2000" dirty="0" smtClean="0"/>
          </a:p>
          <a:p>
            <a:pPr marL="0" indent="0">
              <a:buNone/>
            </a:pPr>
            <a:endParaRPr lang="ja-JP" altLang="en-US" dirty="0"/>
          </a:p>
          <a:p>
            <a:endParaRPr lang="ja-JP" altLang="en-US" dirty="0"/>
          </a:p>
          <a:p>
            <a:endParaRPr kumimoji="1" lang="ja-JP" altLang="en-US" dirty="0"/>
          </a:p>
        </p:txBody>
      </p:sp>
      <p:sp>
        <p:nvSpPr>
          <p:cNvPr id="6" name="日付プレースホルダー 5"/>
          <p:cNvSpPr>
            <a:spLocks noGrp="1"/>
          </p:cNvSpPr>
          <p:nvPr>
            <p:ph type="dt" sz="half" idx="10"/>
          </p:nvPr>
        </p:nvSpPr>
        <p:spPr/>
        <p:txBody>
          <a:bodyPr/>
          <a:lstStyle/>
          <a:p>
            <a:fld id="{EC2CD5F4-19DB-4E2F-B4C1-451A967EDB54}" type="datetime1">
              <a:rPr kumimoji="1" lang="ja-JP" altLang="en-US" smtClean="0"/>
              <a:t>2014/9/6</a:t>
            </a:fld>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31</a:t>
            </a:fld>
            <a:endParaRPr kumimoji="1" lang="ja-JP" altLang="en-US"/>
          </a:p>
        </p:txBody>
      </p:sp>
    </p:spTree>
    <p:extLst>
      <p:ext uri="{BB962C8B-B14F-4D97-AF65-F5344CB8AC3E}">
        <p14:creationId xmlns:p14="http://schemas.microsoft.com/office/powerpoint/2010/main" val="783058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今後の課題</a:t>
            </a:r>
            <a:endParaRPr kumimoji="1" lang="ja-JP" altLang="en-US" dirty="0"/>
          </a:p>
        </p:txBody>
      </p:sp>
      <p:sp>
        <p:nvSpPr>
          <p:cNvPr id="3" name="コンテンツ プレースホルダー 2"/>
          <p:cNvSpPr>
            <a:spLocks noGrp="1"/>
          </p:cNvSpPr>
          <p:nvPr>
            <p:ph idx="1"/>
          </p:nvPr>
        </p:nvSpPr>
        <p:spPr/>
        <p:txBody>
          <a:bodyPr/>
          <a:lstStyle/>
          <a:p>
            <a:r>
              <a:rPr lang="ja-JP" altLang="en-US" dirty="0"/>
              <a:t>問題</a:t>
            </a:r>
            <a:r>
              <a:rPr lang="ja-JP" altLang="en-US" dirty="0" smtClean="0"/>
              <a:t>意識以降の見直し</a:t>
            </a:r>
            <a:endParaRPr lang="en-US" altLang="ja-JP" dirty="0" smtClean="0"/>
          </a:p>
          <a:p>
            <a:r>
              <a:rPr lang="ja-JP" altLang="en-US" dirty="0" smtClean="0"/>
              <a:t>仮説を深める</a:t>
            </a:r>
            <a:endParaRPr lang="en-US" altLang="ja-JP" dirty="0" smtClean="0"/>
          </a:p>
          <a:p>
            <a:r>
              <a:rPr lang="ja-JP" altLang="en-US" dirty="0" smtClean="0"/>
              <a:t>状況要因の決定</a:t>
            </a:r>
            <a:endParaRPr lang="en-US" altLang="ja-JP" dirty="0" smtClean="0"/>
          </a:p>
          <a:p>
            <a:r>
              <a:rPr lang="ja-JP" altLang="en-US" dirty="0"/>
              <a:t>流れの確認</a:t>
            </a:r>
            <a:endParaRPr lang="en-US" altLang="ja-JP" dirty="0" smtClean="0"/>
          </a:p>
          <a:p>
            <a:endParaRPr lang="en-US" altLang="ja-JP" dirty="0" smtClean="0"/>
          </a:p>
          <a:p>
            <a:endParaRPr kumimoji="1" lang="ja-JP" altLang="en-US" dirty="0"/>
          </a:p>
        </p:txBody>
      </p:sp>
      <p:sp>
        <p:nvSpPr>
          <p:cNvPr id="6" name="日付プレースホルダー 5"/>
          <p:cNvSpPr>
            <a:spLocks noGrp="1"/>
          </p:cNvSpPr>
          <p:nvPr>
            <p:ph type="dt" sz="half" idx="10"/>
          </p:nvPr>
        </p:nvSpPr>
        <p:spPr/>
        <p:txBody>
          <a:bodyPr/>
          <a:lstStyle/>
          <a:p>
            <a:fld id="{EB17AEC8-19DC-4AEB-8A7B-341C793CE96E}" type="datetime1">
              <a:rPr kumimoji="1" lang="ja-JP" altLang="en-US" smtClean="0"/>
              <a:t>2014/9/6</a:t>
            </a:fld>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32</a:t>
            </a:fld>
            <a:endParaRPr kumimoji="1" lang="ja-JP" altLang="en-US"/>
          </a:p>
        </p:txBody>
      </p:sp>
    </p:spTree>
    <p:extLst>
      <p:ext uri="{BB962C8B-B14F-4D97-AF65-F5344CB8AC3E}">
        <p14:creationId xmlns:p14="http://schemas.microsoft.com/office/powerpoint/2010/main" val="1280646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ご清聴ありがとうございました。</a:t>
            </a:r>
            <a:endParaRPr kumimoji="1" lang="ja-JP" altLang="en-US" dirty="0"/>
          </a:p>
        </p:txBody>
      </p:sp>
      <p:pic>
        <p:nvPicPr>
          <p:cNvPr id="2050" name="Picture 2" descr="http://i.gzn.jp/img/2011/02/28/sesami_surprise/P123013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628800"/>
            <a:ext cx="6192688" cy="4644516"/>
          </a:xfrm>
          <a:prstGeom prst="rect">
            <a:avLst/>
          </a:prstGeom>
          <a:noFill/>
          <a:extLst>
            <a:ext uri="{909E8E84-426E-40DD-AFC4-6F175D3DCCD1}">
              <a14:hiddenFill xmlns:a14="http://schemas.microsoft.com/office/drawing/2010/main">
                <a:solidFill>
                  <a:srgbClr val="FFFFFF"/>
                </a:solidFill>
              </a14:hiddenFill>
            </a:ext>
          </a:extLst>
        </p:spPr>
      </p:pic>
      <p:sp>
        <p:nvSpPr>
          <p:cNvPr id="3" name="日付プレースホルダー 2"/>
          <p:cNvSpPr>
            <a:spLocks noGrp="1"/>
          </p:cNvSpPr>
          <p:nvPr>
            <p:ph type="dt" sz="half" idx="10"/>
          </p:nvPr>
        </p:nvSpPr>
        <p:spPr/>
        <p:txBody>
          <a:bodyPr/>
          <a:lstStyle/>
          <a:p>
            <a:fld id="{F4622A0E-AD37-4BDF-AA4E-02AAF51A1A05}" type="datetime1">
              <a:rPr kumimoji="1" lang="ja-JP" altLang="en-US" smtClean="0"/>
              <a:t>2014/9/6</a:t>
            </a:fld>
            <a:endParaRPr kumimoji="1" lang="ja-JP" altLang="en-US"/>
          </a:p>
        </p:txBody>
      </p:sp>
      <p:sp>
        <p:nvSpPr>
          <p:cNvPr id="6" name="スライド番号プレースホルダー 5"/>
          <p:cNvSpPr>
            <a:spLocks noGrp="1"/>
          </p:cNvSpPr>
          <p:nvPr>
            <p:ph type="sldNum" sz="quarter" idx="12"/>
          </p:nvPr>
        </p:nvSpPr>
        <p:spPr/>
        <p:txBody>
          <a:bodyPr/>
          <a:lstStyle/>
          <a:p>
            <a:fld id="{68691123-A5AB-4645-B0D7-55A7CED11FCE}" type="slidenum">
              <a:rPr kumimoji="1" lang="ja-JP" altLang="en-US" smtClean="0"/>
              <a:pPr/>
              <a:t>33</a:t>
            </a:fld>
            <a:endParaRPr kumimoji="1" lang="ja-JP" altLang="en-US"/>
          </a:p>
        </p:txBody>
      </p:sp>
    </p:spTree>
    <p:extLst>
      <p:ext uri="{BB962C8B-B14F-4D97-AF65-F5344CB8AC3E}">
        <p14:creationId xmlns:p14="http://schemas.microsoft.com/office/powerpoint/2010/main" val="4948683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850106"/>
          </a:xfrm>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a:xfrm>
            <a:off x="323528" y="908720"/>
            <a:ext cx="8579296" cy="5020989"/>
          </a:xfrm>
        </p:spPr>
        <p:txBody>
          <a:bodyPr/>
          <a:lstStyle/>
          <a:p>
            <a:pPr algn="ctr"/>
            <a:r>
              <a:rPr lang="ja-JP" altLang="en-US" dirty="0"/>
              <a:t>現在、日本は消費経済の成熟化の時代といわれ物が売れない</a:t>
            </a:r>
            <a:r>
              <a:rPr lang="ja-JP" altLang="en-US" dirty="0" smtClean="0">
                <a:solidFill>
                  <a:srgbClr val="FF0000"/>
                </a:solidFill>
              </a:rPr>
              <a:t>「モノ離れ</a:t>
            </a:r>
            <a:r>
              <a:rPr lang="ja-JP" altLang="en-US" dirty="0">
                <a:solidFill>
                  <a:srgbClr val="FF0000"/>
                </a:solidFill>
              </a:rPr>
              <a:t>現象」</a:t>
            </a:r>
            <a:r>
              <a:rPr lang="ja-JP" altLang="en-US" dirty="0"/>
              <a:t>に陥って</a:t>
            </a:r>
            <a:r>
              <a:rPr lang="ja-JP" altLang="en-US" dirty="0" smtClean="0"/>
              <a:t>いる</a:t>
            </a:r>
            <a:endParaRPr lang="en-US" altLang="ja-JP" dirty="0"/>
          </a:p>
          <a:p>
            <a:endParaRPr kumimoji="1" lang="ja-JP" altLang="en-US" dirty="0"/>
          </a:p>
        </p:txBody>
      </p:sp>
      <p:sp>
        <p:nvSpPr>
          <p:cNvPr id="4" name="角丸四角形 3"/>
          <p:cNvSpPr/>
          <p:nvPr/>
        </p:nvSpPr>
        <p:spPr>
          <a:xfrm>
            <a:off x="611560" y="2420888"/>
            <a:ext cx="7992888" cy="936104"/>
          </a:xfrm>
          <a:prstGeom prst="roundRect">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①買い物の学習価値が終焉を向かえ、消費者はこれ以上</a:t>
            </a:r>
            <a:r>
              <a:rPr lang="ja-JP" altLang="en-US" dirty="0" smtClean="0">
                <a:solidFill>
                  <a:schemeClr val="tx1"/>
                </a:solidFill>
              </a:rPr>
              <a:t>買う物がなく</a:t>
            </a:r>
            <a:r>
              <a:rPr lang="ja-JP" altLang="en-US" dirty="0">
                <a:solidFill>
                  <a:schemeClr val="tx1"/>
                </a:solidFill>
              </a:rPr>
              <a:t>なった。（たんすの中がものの飽和状態となった）</a:t>
            </a:r>
            <a:endParaRPr lang="en-US" altLang="ja-JP" dirty="0">
              <a:solidFill>
                <a:schemeClr val="tx1"/>
              </a:solidFill>
            </a:endParaRPr>
          </a:p>
        </p:txBody>
      </p:sp>
      <p:sp>
        <p:nvSpPr>
          <p:cNvPr id="5" name="角丸四角形 4"/>
          <p:cNvSpPr/>
          <p:nvPr/>
        </p:nvSpPr>
        <p:spPr>
          <a:xfrm>
            <a:off x="556455" y="3573016"/>
            <a:ext cx="7992888" cy="1224136"/>
          </a:xfrm>
          <a:prstGeom prst="round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②買い手の立場からは、買い手の学習経験の終焉の後に、買い物の意識革命が起こり今までに経験したことがないレベルの高い本質的なニーズやウォンツを求めるようになった。</a:t>
            </a:r>
            <a:endParaRPr lang="en-US" altLang="ja-JP" dirty="0">
              <a:solidFill>
                <a:schemeClr val="tx1"/>
              </a:solidFill>
            </a:endParaRPr>
          </a:p>
        </p:txBody>
      </p:sp>
      <p:sp>
        <p:nvSpPr>
          <p:cNvPr id="6" name="角丸四角形 5"/>
          <p:cNvSpPr/>
          <p:nvPr/>
        </p:nvSpPr>
        <p:spPr>
          <a:xfrm>
            <a:off x="537470" y="5157192"/>
            <a:ext cx="7992888" cy="936104"/>
          </a:xfrm>
          <a:prstGeom prst="round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③売り手の立場からは価値革命（</a:t>
            </a:r>
            <a:r>
              <a:rPr lang="en-US" altLang="ja-JP" dirty="0">
                <a:solidFill>
                  <a:schemeClr val="tx1"/>
                </a:solidFill>
              </a:rPr>
              <a:t>1991</a:t>
            </a:r>
            <a:r>
              <a:rPr lang="ja-JP" altLang="en-US" dirty="0">
                <a:solidFill>
                  <a:schemeClr val="tx1"/>
                </a:solidFill>
              </a:rPr>
              <a:t>～</a:t>
            </a:r>
            <a:r>
              <a:rPr lang="en-US" altLang="ja-JP" dirty="0">
                <a:solidFill>
                  <a:schemeClr val="tx1"/>
                </a:solidFill>
              </a:rPr>
              <a:t>1994</a:t>
            </a:r>
            <a:r>
              <a:rPr lang="ja-JP" altLang="en-US" dirty="0" err="1">
                <a:solidFill>
                  <a:schemeClr val="tx1"/>
                </a:solidFill>
              </a:rPr>
              <a:t>、</a:t>
            </a:r>
            <a:r>
              <a:rPr lang="en-US" altLang="ja-JP" dirty="0">
                <a:solidFill>
                  <a:schemeClr val="tx1"/>
                </a:solidFill>
              </a:rPr>
              <a:t>2008</a:t>
            </a:r>
            <a:r>
              <a:rPr lang="ja-JP" altLang="en-US" dirty="0">
                <a:solidFill>
                  <a:schemeClr val="tx1"/>
                </a:solidFill>
              </a:rPr>
              <a:t>～</a:t>
            </a:r>
            <a:r>
              <a:rPr lang="en-US" altLang="ja-JP" dirty="0">
                <a:solidFill>
                  <a:schemeClr val="tx1"/>
                </a:solidFill>
              </a:rPr>
              <a:t>2011</a:t>
            </a:r>
            <a:r>
              <a:rPr lang="ja-JP" altLang="en-US" dirty="0">
                <a:solidFill>
                  <a:schemeClr val="tx1"/>
                </a:solidFill>
              </a:rPr>
              <a:t>）によって価格が大幅に低下しその客単価の下落を防ぐための</a:t>
            </a:r>
            <a:r>
              <a:rPr lang="ja-JP" altLang="en-US" dirty="0" smtClean="0">
                <a:solidFill>
                  <a:schemeClr val="tx1"/>
                </a:solidFill>
              </a:rPr>
              <a:t>価値づくりに</a:t>
            </a:r>
            <a:r>
              <a:rPr lang="ja-JP" altLang="en-US" dirty="0">
                <a:solidFill>
                  <a:schemeClr val="tx1"/>
                </a:solidFill>
              </a:rPr>
              <a:t>突破口を見出そうとしはじめた。</a:t>
            </a:r>
            <a:endParaRPr lang="en-US" altLang="ja-JP" dirty="0">
              <a:solidFill>
                <a:schemeClr val="tx1"/>
              </a:solidFill>
            </a:endParaRPr>
          </a:p>
        </p:txBody>
      </p:sp>
      <p:sp>
        <p:nvSpPr>
          <p:cNvPr id="7" name="角丸四角形吹き出し 6"/>
          <p:cNvSpPr/>
          <p:nvPr/>
        </p:nvSpPr>
        <p:spPr>
          <a:xfrm>
            <a:off x="571417" y="1916832"/>
            <a:ext cx="1512168" cy="432048"/>
          </a:xfrm>
          <a:prstGeom prst="wedgeRoundRectCallout">
            <a:avLst>
              <a:gd name="adj1" fmla="val -676"/>
              <a:gd name="adj2" fmla="val 87191"/>
              <a:gd name="adj3" fmla="val 16667"/>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理由</a:t>
            </a:r>
            <a:endParaRPr kumimoji="1" lang="ja-JP" altLang="en-US" dirty="0">
              <a:solidFill>
                <a:schemeClr val="tx1"/>
              </a:solidFill>
            </a:endParaRPr>
          </a:p>
        </p:txBody>
      </p:sp>
      <p:sp>
        <p:nvSpPr>
          <p:cNvPr id="9" name="テキスト ボックス 8"/>
          <p:cNvSpPr txBox="1"/>
          <p:nvPr/>
        </p:nvSpPr>
        <p:spPr>
          <a:xfrm>
            <a:off x="2483768" y="6309320"/>
            <a:ext cx="5400600" cy="523220"/>
          </a:xfrm>
          <a:prstGeom prst="rect">
            <a:avLst/>
          </a:prstGeom>
          <a:noFill/>
        </p:spPr>
        <p:txBody>
          <a:bodyPr wrap="square" rtlCol="0">
            <a:spAutoFit/>
          </a:bodyPr>
          <a:lstStyle/>
          <a:p>
            <a:r>
              <a:rPr lang="en-US" altLang="ja-JP" sz="1400" dirty="0">
                <a:hlinkClick r:id="rId2"/>
              </a:rPr>
              <a:t>http://</a:t>
            </a:r>
            <a:r>
              <a:rPr lang="en-US" altLang="ja-JP" sz="1400" dirty="0" smtClean="0">
                <a:hlinkClick r:id="rId2"/>
              </a:rPr>
              <a:t>www.muguruma-ryuken.jp/kikouronbun-monokoto.htm</a:t>
            </a:r>
            <a:r>
              <a:rPr lang="ja-JP" altLang="en-US" sz="1400" dirty="0" smtClean="0"/>
              <a:t>　</a:t>
            </a:r>
            <a:endParaRPr lang="en-US" altLang="ja-JP" sz="1400" dirty="0" smtClean="0"/>
          </a:p>
          <a:p>
            <a:r>
              <a:rPr lang="ja-JP" altLang="en-US" sz="1400" dirty="0" smtClean="0"/>
              <a:t>六車流通研究所</a:t>
            </a:r>
            <a:endParaRPr kumimoji="1" lang="ja-JP" altLang="en-US" sz="1400" dirty="0"/>
          </a:p>
        </p:txBody>
      </p:sp>
      <p:sp>
        <p:nvSpPr>
          <p:cNvPr id="11" name="日付プレースホルダー 10"/>
          <p:cNvSpPr>
            <a:spLocks noGrp="1"/>
          </p:cNvSpPr>
          <p:nvPr>
            <p:ph type="dt" sz="half" idx="10"/>
          </p:nvPr>
        </p:nvSpPr>
        <p:spPr/>
        <p:txBody>
          <a:bodyPr/>
          <a:lstStyle/>
          <a:p>
            <a:fld id="{1C4ABB2B-D217-4925-BC83-386D600C90A3}" type="datetime1">
              <a:rPr kumimoji="1" lang="ja-JP" altLang="en-US" smtClean="0"/>
              <a:t>2014/9/6</a:t>
            </a:fld>
            <a:endParaRPr kumimoji="1" lang="ja-JP" altLang="en-US"/>
          </a:p>
        </p:txBody>
      </p:sp>
      <p:sp>
        <p:nvSpPr>
          <p:cNvPr id="12" name="スライド番号プレースホルダー 11"/>
          <p:cNvSpPr>
            <a:spLocks noGrp="1"/>
          </p:cNvSpPr>
          <p:nvPr>
            <p:ph type="sldNum" sz="quarter" idx="12"/>
          </p:nvPr>
        </p:nvSpPr>
        <p:spPr/>
        <p:txBody>
          <a:bodyPr/>
          <a:lstStyle/>
          <a:p>
            <a:fld id="{68691123-A5AB-4645-B0D7-55A7CED11FCE}" type="slidenum">
              <a:rPr kumimoji="1" lang="ja-JP" altLang="en-US" smtClean="0"/>
              <a:pPr/>
              <a:t>4</a:t>
            </a:fld>
            <a:endParaRPr kumimoji="1" lang="ja-JP" altLang="en-US"/>
          </a:p>
        </p:txBody>
      </p:sp>
    </p:spTree>
    <p:extLst>
      <p:ext uri="{BB962C8B-B14F-4D97-AF65-F5344CB8AC3E}">
        <p14:creationId xmlns:p14="http://schemas.microsoft.com/office/powerpoint/2010/main" val="11801532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normAutofit/>
          </a:bodyPr>
          <a:lstStyle/>
          <a:p>
            <a:r>
              <a:rPr kumimoji="1" lang="ja-JP" altLang="en-US" dirty="0" smtClean="0"/>
              <a:t>現状分析</a:t>
            </a:r>
            <a:endParaRPr kumimoji="1" lang="ja-JP" altLang="en-US" dirty="0"/>
          </a:p>
        </p:txBody>
      </p:sp>
      <p:sp>
        <p:nvSpPr>
          <p:cNvPr id="9" name="角丸四角形 8"/>
          <p:cNvSpPr/>
          <p:nvPr/>
        </p:nvSpPr>
        <p:spPr>
          <a:xfrm>
            <a:off x="1043360" y="1412776"/>
            <a:ext cx="6984776" cy="1512168"/>
          </a:xfrm>
          <a:prstGeom prst="round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rPr>
              <a:t>消費者はエンターテイメント性やサードプレイス性</a:t>
            </a:r>
            <a:endParaRPr lang="en-US" altLang="ja-JP" sz="2400" dirty="0" smtClean="0">
              <a:solidFill>
                <a:schemeClr val="tx1"/>
              </a:solidFill>
            </a:endParaRPr>
          </a:p>
          <a:p>
            <a:pPr algn="ctr"/>
            <a:r>
              <a:rPr lang="ja-JP" altLang="en-US" sz="2400" dirty="0" smtClean="0">
                <a:solidFill>
                  <a:schemeClr val="tx1"/>
                </a:solidFill>
              </a:rPr>
              <a:t>（居心地がよく、職場でも家庭でもない第三の空間）などの</a:t>
            </a:r>
            <a:r>
              <a:rPr lang="ja-JP" altLang="en-US" sz="2400" dirty="0" smtClean="0">
                <a:solidFill>
                  <a:srgbClr val="FF0000"/>
                </a:solidFill>
              </a:rPr>
              <a:t>「コト」</a:t>
            </a:r>
            <a:r>
              <a:rPr lang="ja-JP" altLang="en-US" sz="2400" dirty="0" smtClean="0">
                <a:solidFill>
                  <a:schemeClr val="tx1"/>
                </a:solidFill>
              </a:rPr>
              <a:t>にも価値を求めるようになった</a:t>
            </a:r>
            <a:endParaRPr lang="ja-JP" altLang="en-US" sz="2400" dirty="0">
              <a:solidFill>
                <a:schemeClr val="tx1"/>
              </a:solidFill>
            </a:endParaRPr>
          </a:p>
        </p:txBody>
      </p:sp>
      <p:sp>
        <p:nvSpPr>
          <p:cNvPr id="2" name="テキスト ボックス 1"/>
          <p:cNvSpPr txBox="1"/>
          <p:nvPr/>
        </p:nvSpPr>
        <p:spPr>
          <a:xfrm>
            <a:off x="3285085" y="6093296"/>
            <a:ext cx="5328592" cy="461665"/>
          </a:xfrm>
          <a:prstGeom prst="rect">
            <a:avLst/>
          </a:prstGeom>
          <a:noFill/>
        </p:spPr>
        <p:txBody>
          <a:bodyPr wrap="square" rtlCol="0">
            <a:spAutoFit/>
          </a:bodyPr>
          <a:lstStyle/>
          <a:p>
            <a:r>
              <a:rPr lang="en-US" altLang="ja-JP" sz="1200" dirty="0">
                <a:hlinkClick r:id="rId3"/>
              </a:rPr>
              <a:t>http://www.muguruma-ryuken.jp/kikouronbun-monokoto.htm</a:t>
            </a:r>
            <a:r>
              <a:rPr lang="ja-JP" altLang="en-US" sz="1200" dirty="0"/>
              <a:t>　</a:t>
            </a:r>
            <a:endParaRPr lang="en-US" altLang="ja-JP" sz="1200" dirty="0"/>
          </a:p>
          <a:p>
            <a:r>
              <a:rPr lang="ja-JP" altLang="en-US" sz="1200" dirty="0"/>
              <a:t>六車流通研究所</a:t>
            </a:r>
          </a:p>
        </p:txBody>
      </p:sp>
      <p:pic>
        <p:nvPicPr>
          <p:cNvPr id="1027" name="Picture 3"/>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539552" y="3356992"/>
            <a:ext cx="3694496" cy="1054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66777" y="3356992"/>
            <a:ext cx="3700463"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98489" y="4149080"/>
            <a:ext cx="3419475" cy="1646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日付プレースホルダー 4"/>
          <p:cNvSpPr>
            <a:spLocks noGrp="1"/>
          </p:cNvSpPr>
          <p:nvPr>
            <p:ph type="dt" sz="half" idx="10"/>
          </p:nvPr>
        </p:nvSpPr>
        <p:spPr/>
        <p:txBody>
          <a:bodyPr/>
          <a:lstStyle/>
          <a:p>
            <a:fld id="{26FD4A56-6DB1-46EF-85CA-8860FE4E7CBB}" type="datetime1">
              <a:rPr kumimoji="1" lang="ja-JP" altLang="en-US" smtClean="0"/>
              <a:t>2014/9/6</a:t>
            </a:fld>
            <a:endParaRPr kumimoji="1" lang="ja-JP" altLang="en-US"/>
          </a:p>
        </p:txBody>
      </p:sp>
      <p:sp>
        <p:nvSpPr>
          <p:cNvPr id="7" name="スライド番号プレースホルダー 6"/>
          <p:cNvSpPr>
            <a:spLocks noGrp="1"/>
          </p:cNvSpPr>
          <p:nvPr>
            <p:ph type="sldNum" sz="quarter" idx="12"/>
          </p:nvPr>
        </p:nvSpPr>
        <p:spPr/>
        <p:txBody>
          <a:bodyPr/>
          <a:lstStyle/>
          <a:p>
            <a:fld id="{68691123-A5AB-4645-B0D7-55A7CED11FCE}" type="slidenum">
              <a:rPr kumimoji="1" lang="ja-JP" altLang="en-US" smtClean="0"/>
              <a:pPr/>
              <a:t>5</a:t>
            </a:fld>
            <a:endParaRPr kumimoji="1" lang="ja-JP" altLang="en-US"/>
          </a:p>
        </p:txBody>
      </p:sp>
    </p:spTree>
    <p:extLst>
      <p:ext uri="{BB962C8B-B14F-4D97-AF65-F5344CB8AC3E}">
        <p14:creationId xmlns:p14="http://schemas.microsoft.com/office/powerpoint/2010/main" val="3775059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a:xfrm>
            <a:off x="323528" y="1340768"/>
            <a:ext cx="8363272" cy="5010540"/>
          </a:xfrm>
        </p:spPr>
        <p:txBody>
          <a:bodyPr/>
          <a:lstStyle/>
          <a:p>
            <a:r>
              <a:rPr kumimoji="1" lang="ja-JP" altLang="en-US" dirty="0" smtClean="0">
                <a:solidFill>
                  <a:srgbClr val="FF0000"/>
                </a:solidFill>
              </a:rPr>
              <a:t>企業側</a:t>
            </a:r>
            <a:r>
              <a:rPr kumimoji="1" lang="ja-JP" altLang="en-US" dirty="0" smtClean="0"/>
              <a:t>がコトの喚起を仕掛けるにはいくつかの戦略がある</a:t>
            </a:r>
            <a:endParaRPr kumimoji="1" lang="en-US" altLang="ja-JP" dirty="0" smtClean="0"/>
          </a:p>
          <a:p>
            <a:r>
              <a:rPr lang="ja-JP" altLang="en-US" sz="2000" dirty="0" smtClean="0"/>
              <a:t>商品の製法や効果的な利用方法など、商品と一緒に情報提供をする方法。（商品へのイメージを膨らませて消費を促す方法）</a:t>
            </a:r>
            <a:endParaRPr lang="en-US" altLang="ja-JP" sz="2000" dirty="0" smtClean="0"/>
          </a:p>
          <a:p>
            <a:r>
              <a:rPr kumimoji="1" lang="ja-JP" altLang="en-US" sz="2000" dirty="0" smtClean="0"/>
              <a:t>購入時の楽しさや快適さの演出（来店客がコトを楽しみながら</a:t>
            </a:r>
            <a:r>
              <a:rPr lang="ja-JP" altLang="en-US" sz="2000" dirty="0" smtClean="0"/>
              <a:t>モノを買う仕掛け）</a:t>
            </a:r>
            <a:endParaRPr lang="en-US" altLang="ja-JP" sz="2000" dirty="0" smtClean="0"/>
          </a:p>
          <a:p>
            <a:r>
              <a:rPr kumimoji="1" lang="ja-JP" altLang="en-US" sz="2000" dirty="0" smtClean="0"/>
              <a:t>個別の要望に対応する手法（顧客との関係を深めて顧客一人</a:t>
            </a:r>
            <a:r>
              <a:rPr lang="ja-JP" altLang="en-US" sz="2000" dirty="0" smtClean="0"/>
              <a:t>一人の思考や傾向の把握）</a:t>
            </a:r>
            <a:endParaRPr kumimoji="1" lang="ja-JP" altLang="en-US" sz="2000" dirty="0"/>
          </a:p>
        </p:txBody>
      </p:sp>
      <p:sp>
        <p:nvSpPr>
          <p:cNvPr id="4" name="円/楕円 3"/>
          <p:cNvSpPr/>
          <p:nvPr/>
        </p:nvSpPr>
        <p:spPr>
          <a:xfrm>
            <a:off x="1284249" y="4437112"/>
            <a:ext cx="6048672" cy="1440160"/>
          </a:xfrm>
          <a:prstGeom prst="ellipse">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プラス</a:t>
            </a:r>
            <a:r>
              <a:rPr kumimoji="1" lang="en-US" altLang="ja-JP" dirty="0" smtClean="0">
                <a:solidFill>
                  <a:schemeClr val="tx1"/>
                </a:solidFill>
              </a:rPr>
              <a:t>α</a:t>
            </a:r>
            <a:r>
              <a:rPr kumimoji="1" lang="ja-JP" altLang="en-US" dirty="0" smtClean="0">
                <a:solidFill>
                  <a:schemeClr val="tx1"/>
                </a:solidFill>
              </a:rPr>
              <a:t>の価値を求めるようになった消費者を満足させるべく、企業側も様々な</a:t>
            </a:r>
            <a:endParaRPr kumimoji="1" lang="en-US" altLang="ja-JP" dirty="0" smtClean="0">
              <a:solidFill>
                <a:schemeClr val="tx1"/>
              </a:solidFill>
            </a:endParaRPr>
          </a:p>
          <a:p>
            <a:pPr algn="ctr"/>
            <a:r>
              <a:rPr kumimoji="1" lang="ja-JP" altLang="en-US" dirty="0" smtClean="0">
                <a:solidFill>
                  <a:schemeClr val="tx1"/>
                </a:solidFill>
              </a:rPr>
              <a:t>取り組みを行っている</a:t>
            </a:r>
            <a:endParaRPr kumimoji="1" lang="ja-JP" altLang="en-US" dirty="0">
              <a:solidFill>
                <a:schemeClr val="tx1"/>
              </a:solidFill>
            </a:endParaRPr>
          </a:p>
        </p:txBody>
      </p:sp>
      <p:sp>
        <p:nvSpPr>
          <p:cNvPr id="5" name="テキスト ボックス 4"/>
          <p:cNvSpPr txBox="1"/>
          <p:nvPr/>
        </p:nvSpPr>
        <p:spPr>
          <a:xfrm>
            <a:off x="2267744" y="5927972"/>
            <a:ext cx="6192688" cy="461665"/>
          </a:xfrm>
          <a:prstGeom prst="rect">
            <a:avLst/>
          </a:prstGeom>
          <a:noFill/>
        </p:spPr>
        <p:txBody>
          <a:bodyPr wrap="square" rtlCol="0">
            <a:spAutoFit/>
          </a:bodyPr>
          <a:lstStyle/>
          <a:p>
            <a:r>
              <a:rPr lang="ja-JP" altLang="en-US" sz="1200" dirty="0"/>
              <a:t>須藤みやび「消費志向の変化に伴い注目を集める“コト”消費喚起への取り組み」財団法人静岡経済研究所</a:t>
            </a:r>
            <a:r>
              <a:rPr lang="en-US" altLang="ja-JP" sz="1200" dirty="0"/>
              <a:t>SERI</a:t>
            </a:r>
            <a:r>
              <a:rPr lang="ja-JP" altLang="en-US" sz="1200" dirty="0"/>
              <a:t>トピックス第</a:t>
            </a:r>
            <a:r>
              <a:rPr lang="en-US" altLang="ja-JP" sz="1200" dirty="0"/>
              <a:t>981</a:t>
            </a:r>
            <a:r>
              <a:rPr lang="ja-JP" altLang="en-US" sz="1200" dirty="0" smtClean="0"/>
              <a:t>号</a:t>
            </a:r>
            <a:endParaRPr lang="ja-JP" altLang="en-US" sz="1200" dirty="0"/>
          </a:p>
        </p:txBody>
      </p:sp>
      <p:sp>
        <p:nvSpPr>
          <p:cNvPr id="7" name="円/楕円 6"/>
          <p:cNvSpPr/>
          <p:nvPr/>
        </p:nvSpPr>
        <p:spPr>
          <a:xfrm>
            <a:off x="251520" y="3032956"/>
            <a:ext cx="432048"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日付プレースホルダー 8"/>
          <p:cNvSpPr>
            <a:spLocks noGrp="1"/>
          </p:cNvSpPr>
          <p:nvPr>
            <p:ph type="dt" sz="half" idx="10"/>
          </p:nvPr>
        </p:nvSpPr>
        <p:spPr/>
        <p:txBody>
          <a:bodyPr/>
          <a:lstStyle/>
          <a:p>
            <a:fld id="{26A24F33-A9CF-409B-B8ED-A5B1746EBD09}" type="datetime1">
              <a:rPr kumimoji="1" lang="ja-JP" altLang="en-US" smtClean="0"/>
              <a:t>2014/9/6</a:t>
            </a:fld>
            <a:endParaRPr kumimoji="1" lang="ja-JP" altLang="en-US"/>
          </a:p>
        </p:txBody>
      </p:sp>
      <p:sp>
        <p:nvSpPr>
          <p:cNvPr id="10" name="スライド番号プレースホルダー 9"/>
          <p:cNvSpPr>
            <a:spLocks noGrp="1"/>
          </p:cNvSpPr>
          <p:nvPr>
            <p:ph type="sldNum" sz="quarter" idx="12"/>
          </p:nvPr>
        </p:nvSpPr>
        <p:spPr/>
        <p:txBody>
          <a:bodyPr/>
          <a:lstStyle/>
          <a:p>
            <a:fld id="{68691123-A5AB-4645-B0D7-55A7CED11FCE}" type="slidenum">
              <a:rPr kumimoji="1" lang="ja-JP" altLang="en-US" smtClean="0"/>
              <a:pPr/>
              <a:t>6</a:t>
            </a:fld>
            <a:endParaRPr kumimoji="1" lang="ja-JP" altLang="en-US"/>
          </a:p>
        </p:txBody>
      </p:sp>
    </p:spTree>
    <p:extLst>
      <p:ext uri="{BB962C8B-B14F-4D97-AF65-F5344CB8AC3E}">
        <p14:creationId xmlns:p14="http://schemas.microsoft.com/office/powerpoint/2010/main" val="16278759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現状分析</a:t>
            </a:r>
            <a:endParaRPr kumimoji="1" lang="ja-JP" altLang="en-US" dirty="0"/>
          </a:p>
        </p:txBody>
      </p:sp>
      <p:sp>
        <p:nvSpPr>
          <p:cNvPr id="5" name="コンテンツ プレースホルダー 4"/>
          <p:cNvSpPr>
            <a:spLocks noGrp="1"/>
          </p:cNvSpPr>
          <p:nvPr>
            <p:ph idx="1"/>
          </p:nvPr>
        </p:nvSpPr>
        <p:spPr>
          <a:xfrm>
            <a:off x="467544" y="1844824"/>
            <a:ext cx="8229600" cy="4309939"/>
          </a:xfrm>
        </p:spPr>
        <p:txBody>
          <a:bodyPr>
            <a:normAutofit fontScale="70000" lnSpcReduction="20000"/>
          </a:bodyPr>
          <a:lstStyle/>
          <a:p>
            <a:r>
              <a:rPr kumimoji="1" lang="ja-JP" altLang="en-US" sz="4100" dirty="0" smtClean="0"/>
              <a:t>ヴィレッジヴァンガード</a:t>
            </a:r>
            <a:endParaRPr kumimoji="1" lang="en-US" altLang="ja-JP" sz="4100" dirty="0" smtClean="0"/>
          </a:p>
          <a:p>
            <a:pPr marL="0" indent="0">
              <a:buNone/>
            </a:pPr>
            <a:endParaRPr kumimoji="1" lang="en-US" altLang="ja-JP" dirty="0" smtClean="0"/>
          </a:p>
          <a:p>
            <a:pPr marL="0" indent="0">
              <a:buNone/>
            </a:pPr>
            <a:r>
              <a:rPr kumimoji="1" lang="ja-JP" altLang="en-US" sz="3400" dirty="0" smtClean="0"/>
              <a:t>　「遊べる本屋」がキャッチコピー</a:t>
            </a:r>
            <a:endParaRPr kumimoji="1" lang="en-US" altLang="ja-JP" sz="3400" dirty="0" smtClean="0"/>
          </a:p>
          <a:p>
            <a:pPr marL="0" indent="0">
              <a:buNone/>
            </a:pPr>
            <a:endParaRPr kumimoji="1" lang="en-US" altLang="ja-JP" sz="3400" dirty="0" smtClean="0"/>
          </a:p>
          <a:p>
            <a:pPr marL="0" indent="0">
              <a:buNone/>
            </a:pPr>
            <a:r>
              <a:rPr lang="ja-JP" altLang="en-US" sz="3400" dirty="0" smtClean="0"/>
              <a:t>本屋だが、雑貨やインテリア、キッチン、コスメや美容グッズ、おもちゃ、パーティグッズ、ファッションアイテム、</a:t>
            </a:r>
            <a:r>
              <a:rPr lang="en-US" altLang="ja-JP" sz="3400" dirty="0" smtClean="0"/>
              <a:t>CD</a:t>
            </a:r>
            <a:r>
              <a:rPr lang="ja-JP" altLang="en-US" sz="3400" dirty="0" err="1" smtClean="0"/>
              <a:t>、</a:t>
            </a:r>
            <a:r>
              <a:rPr lang="ja-JP" altLang="en-US" sz="3400" dirty="0" smtClean="0"/>
              <a:t>ポスターなど、とにかく品揃えが豊富なのが特徴</a:t>
            </a:r>
            <a:endParaRPr lang="en-US" altLang="ja-JP" sz="3400" dirty="0" smtClean="0"/>
          </a:p>
          <a:p>
            <a:pPr marL="0" indent="0">
              <a:buNone/>
            </a:pPr>
            <a:endParaRPr lang="en-US" altLang="ja-JP" sz="3400" dirty="0" smtClean="0"/>
          </a:p>
          <a:p>
            <a:pPr marL="0" indent="0">
              <a:buNone/>
            </a:pPr>
            <a:r>
              <a:rPr kumimoji="1" lang="ja-JP" altLang="en-US" sz="3400" dirty="0" smtClean="0"/>
              <a:t>珍しい商品や変わった商品が多い</a:t>
            </a:r>
            <a:endParaRPr kumimoji="1" lang="en-US" altLang="ja-JP" sz="3400" dirty="0" smtClean="0"/>
          </a:p>
          <a:p>
            <a:pPr marL="0" indent="0">
              <a:buNone/>
            </a:pPr>
            <a:endParaRPr kumimoji="1" lang="en-US" altLang="ja-JP" sz="3400" dirty="0" smtClean="0"/>
          </a:p>
          <a:p>
            <a:pPr marL="0" indent="0">
              <a:buNone/>
            </a:pPr>
            <a:r>
              <a:rPr lang="ja-JP" altLang="en-US" sz="3400" dirty="0" smtClean="0"/>
              <a:t>店長の独特な世界観をドキドキしながら探検する</a:t>
            </a:r>
            <a:r>
              <a:rPr lang="ja-JP" altLang="en-US" sz="3400" dirty="0"/>
              <a:t>陳列</a:t>
            </a:r>
            <a:r>
              <a:rPr lang="ja-JP" altLang="en-US" sz="3400" dirty="0" smtClean="0"/>
              <a:t>方法</a:t>
            </a:r>
            <a:endParaRPr lang="en-US" altLang="ja-JP" sz="3400" dirty="0" smtClean="0"/>
          </a:p>
          <a:p>
            <a:pPr marL="0" indent="0">
              <a:buNone/>
            </a:pPr>
            <a:r>
              <a:rPr lang="en-US" altLang="ja-JP" sz="2100" dirty="0" smtClean="0">
                <a:hlinkClick r:id="rId3"/>
              </a:rPr>
              <a:t>http</a:t>
            </a:r>
            <a:r>
              <a:rPr lang="en-US" altLang="ja-JP" sz="2100" dirty="0">
                <a:hlinkClick r:id="rId3"/>
              </a:rPr>
              <a:t>://</a:t>
            </a:r>
            <a:r>
              <a:rPr lang="en-US" altLang="ja-JP" sz="2100" dirty="0" smtClean="0">
                <a:hlinkClick r:id="rId3"/>
              </a:rPr>
              <a:t>teena.ne.jp/f_l_f/shop_report/201110.html</a:t>
            </a:r>
            <a:r>
              <a:rPr lang="en-US" altLang="ja-JP" sz="2100" dirty="0"/>
              <a:t> </a:t>
            </a:r>
            <a:r>
              <a:rPr lang="en-US" altLang="ja-JP" sz="2100" dirty="0" smtClean="0"/>
              <a:t> </a:t>
            </a:r>
            <a:r>
              <a:rPr lang="en-US" altLang="ja-JP" sz="2100" dirty="0" err="1" smtClean="0"/>
              <a:t>teena</a:t>
            </a:r>
            <a:endParaRPr lang="en-US" altLang="ja-JP" sz="2100" dirty="0" smtClean="0"/>
          </a:p>
          <a:p>
            <a:pPr marL="0" indent="0">
              <a:buNone/>
            </a:pPr>
            <a:endParaRPr lang="en-US" altLang="ja-JP" sz="2100" dirty="0" smtClean="0"/>
          </a:p>
        </p:txBody>
      </p:sp>
      <p:pic>
        <p:nvPicPr>
          <p:cNvPr id="2" name="図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2120" y="1196752"/>
            <a:ext cx="2664295" cy="1847850"/>
          </a:xfrm>
          <a:prstGeom prst="rect">
            <a:avLst/>
          </a:prstGeom>
        </p:spPr>
      </p:pic>
      <p:sp>
        <p:nvSpPr>
          <p:cNvPr id="7" name="日付プレースホルダー 6"/>
          <p:cNvSpPr>
            <a:spLocks noGrp="1"/>
          </p:cNvSpPr>
          <p:nvPr>
            <p:ph type="dt" sz="half" idx="10"/>
          </p:nvPr>
        </p:nvSpPr>
        <p:spPr/>
        <p:txBody>
          <a:bodyPr/>
          <a:lstStyle/>
          <a:p>
            <a:fld id="{DC65E0DD-92C4-4A33-B2BC-873A0D3AECFD}" type="datetime1">
              <a:rPr kumimoji="1" lang="ja-JP" altLang="en-US" smtClean="0"/>
              <a:t>2014/9/6</a:t>
            </a:fld>
            <a:endParaRPr kumimoji="1" lang="ja-JP" altLang="en-US"/>
          </a:p>
        </p:txBody>
      </p:sp>
      <p:sp>
        <p:nvSpPr>
          <p:cNvPr id="8" name="スライド番号プレースホルダー 7"/>
          <p:cNvSpPr>
            <a:spLocks noGrp="1"/>
          </p:cNvSpPr>
          <p:nvPr>
            <p:ph type="sldNum" sz="quarter" idx="12"/>
          </p:nvPr>
        </p:nvSpPr>
        <p:spPr/>
        <p:txBody>
          <a:bodyPr/>
          <a:lstStyle/>
          <a:p>
            <a:fld id="{68691123-A5AB-4645-B0D7-55A7CED11FCE}" type="slidenum">
              <a:rPr kumimoji="1" lang="ja-JP" altLang="en-US" smtClean="0"/>
              <a:pPr/>
              <a:t>7</a:t>
            </a:fld>
            <a:endParaRPr kumimoji="1" lang="ja-JP" altLang="en-US"/>
          </a:p>
        </p:txBody>
      </p:sp>
    </p:spTree>
    <p:extLst>
      <p:ext uri="{BB962C8B-B14F-4D97-AF65-F5344CB8AC3E}">
        <p14:creationId xmlns:p14="http://schemas.microsoft.com/office/powerpoint/2010/main" val="22219301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a:t>
            </a:r>
            <a:r>
              <a:rPr lang="ja-JP" altLang="en-US" dirty="0"/>
              <a:t>分析</a:t>
            </a:r>
            <a:endParaRPr kumimoji="1" lang="ja-JP" altLang="en-US" dirty="0"/>
          </a:p>
        </p:txBody>
      </p:sp>
      <p:sp>
        <p:nvSpPr>
          <p:cNvPr id="3" name="コンテンツ プレースホルダー 2"/>
          <p:cNvSpPr>
            <a:spLocks noGrp="1"/>
          </p:cNvSpPr>
          <p:nvPr>
            <p:ph idx="1"/>
          </p:nvPr>
        </p:nvSpPr>
        <p:spPr>
          <a:xfrm>
            <a:off x="251520" y="1556792"/>
            <a:ext cx="8373616" cy="4525963"/>
          </a:xfrm>
        </p:spPr>
        <p:txBody>
          <a:bodyPr>
            <a:normAutofit/>
          </a:bodyPr>
          <a:lstStyle/>
          <a:p>
            <a:pPr marL="0" indent="0">
              <a:buNone/>
            </a:pPr>
            <a:r>
              <a:rPr kumimoji="1" lang="ja-JP" altLang="en-US" dirty="0" smtClean="0"/>
              <a:t>ヴィレッジヴァンガード</a:t>
            </a:r>
            <a:endParaRPr kumimoji="1" lang="en-US" altLang="ja-JP" dirty="0" smtClean="0"/>
          </a:p>
          <a:p>
            <a:pPr marL="0" indent="0">
              <a:buNone/>
            </a:pPr>
            <a:endParaRPr lang="en-US" altLang="ja-JP" dirty="0" smtClean="0"/>
          </a:p>
          <a:p>
            <a:pPr marL="0" indent="0">
              <a:buNone/>
            </a:pPr>
            <a:endParaRPr lang="en-US" altLang="ja-JP" dirty="0" smtClean="0"/>
          </a:p>
          <a:p>
            <a:pPr marL="0" indent="0">
              <a:buNone/>
            </a:pPr>
            <a:r>
              <a:rPr lang="ja-JP" altLang="en-US" sz="2400" dirty="0" smtClean="0"/>
              <a:t>・珍しい商品から自分好みの商品を選択出来る楽しみがある</a:t>
            </a:r>
            <a:endParaRPr lang="en-US" altLang="ja-JP" sz="2400" dirty="0" smtClean="0"/>
          </a:p>
          <a:p>
            <a:pPr marL="0" indent="0">
              <a:buNone/>
            </a:pPr>
            <a:r>
              <a:rPr lang="ja-JP" altLang="en-US" sz="2400" dirty="0" smtClean="0"/>
              <a:t>・店員自作の面白い</a:t>
            </a:r>
            <a:r>
              <a:rPr lang="en-US" altLang="ja-JP" sz="2400" dirty="0" smtClean="0"/>
              <a:t>POP</a:t>
            </a:r>
            <a:r>
              <a:rPr lang="ja-JP" altLang="en-US" sz="2400" dirty="0" smtClean="0"/>
              <a:t>や幅広い商品があり、店内をぶらぶらし　</a:t>
            </a:r>
            <a:endParaRPr lang="en-US" altLang="ja-JP" sz="2400" dirty="0" smtClean="0"/>
          </a:p>
          <a:p>
            <a:pPr marL="0" indent="0">
              <a:buNone/>
            </a:pPr>
            <a:r>
              <a:rPr lang="ja-JP" altLang="en-US" sz="2400" dirty="0"/>
              <a:t>　</a:t>
            </a:r>
            <a:r>
              <a:rPr lang="ja-JP" altLang="en-US" sz="2400" dirty="0" err="1" smtClean="0"/>
              <a:t>て</a:t>
            </a:r>
            <a:r>
              <a:rPr lang="ja-JP" altLang="en-US" sz="2400" dirty="0" smtClean="0"/>
              <a:t>いると時間を忘れて買い物をしてしまう</a:t>
            </a:r>
            <a:endParaRPr lang="en-US" altLang="ja-JP" sz="2400" dirty="0" smtClean="0"/>
          </a:p>
          <a:p>
            <a:pPr marL="0" indent="0">
              <a:buNone/>
            </a:pPr>
            <a:r>
              <a:rPr lang="ja-JP" altLang="en-US" sz="2400" dirty="0"/>
              <a:t>・</a:t>
            </a:r>
            <a:r>
              <a:rPr lang="ja-JP" altLang="en-US" sz="2400" dirty="0" smtClean="0"/>
              <a:t>各店舗毎にレイアウトが異なり、どこの店舗に行っても楽しめる　</a:t>
            </a:r>
            <a:endParaRPr lang="en-US" altLang="ja-JP" sz="2400" dirty="0" smtClean="0"/>
          </a:p>
          <a:p>
            <a:pPr marL="0" indent="0">
              <a:buNone/>
            </a:pPr>
            <a:r>
              <a:rPr lang="ja-JP" altLang="en-US" sz="2400" dirty="0"/>
              <a:t>　</a:t>
            </a:r>
            <a:r>
              <a:rPr lang="ja-JP" altLang="en-US" sz="2400" dirty="0" smtClean="0"/>
              <a:t>ようになっている</a:t>
            </a:r>
            <a:endParaRPr lang="en-US" altLang="ja-JP" sz="2400" dirty="0"/>
          </a:p>
        </p:txBody>
      </p:sp>
      <p:sp>
        <p:nvSpPr>
          <p:cNvPr id="6" name="四角形吹き出し 5"/>
          <p:cNvSpPr/>
          <p:nvPr/>
        </p:nvSpPr>
        <p:spPr>
          <a:xfrm>
            <a:off x="467544" y="2219888"/>
            <a:ext cx="2520280" cy="612648"/>
          </a:xfrm>
          <a:prstGeom prst="wedgeRectCallout">
            <a:avLst>
              <a:gd name="adj1" fmla="val -3340"/>
              <a:gd name="adj2" fmla="val 9181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事例から分かったこと</a:t>
            </a:r>
            <a:endParaRPr kumimoji="1" lang="ja-JP" altLang="en-US" dirty="0"/>
          </a:p>
        </p:txBody>
      </p:sp>
      <p:sp>
        <p:nvSpPr>
          <p:cNvPr id="7" name="日付プレースホルダー 6"/>
          <p:cNvSpPr>
            <a:spLocks noGrp="1"/>
          </p:cNvSpPr>
          <p:nvPr>
            <p:ph type="dt" sz="half" idx="10"/>
          </p:nvPr>
        </p:nvSpPr>
        <p:spPr/>
        <p:txBody>
          <a:bodyPr/>
          <a:lstStyle/>
          <a:p>
            <a:fld id="{274C7DCC-2FED-44D2-AFCC-8B1622552E30}" type="datetime1">
              <a:rPr kumimoji="1" lang="ja-JP" altLang="en-US" smtClean="0"/>
              <a:t>2014/9/6</a:t>
            </a:fld>
            <a:endParaRPr kumimoji="1" lang="ja-JP" altLang="en-US"/>
          </a:p>
        </p:txBody>
      </p:sp>
      <p:sp>
        <p:nvSpPr>
          <p:cNvPr id="8" name="スライド番号プレースホルダー 7"/>
          <p:cNvSpPr>
            <a:spLocks noGrp="1"/>
          </p:cNvSpPr>
          <p:nvPr>
            <p:ph type="sldNum" sz="quarter" idx="12"/>
          </p:nvPr>
        </p:nvSpPr>
        <p:spPr/>
        <p:txBody>
          <a:bodyPr/>
          <a:lstStyle/>
          <a:p>
            <a:fld id="{68691123-A5AB-4645-B0D7-55A7CED11FCE}" type="slidenum">
              <a:rPr kumimoji="1" lang="ja-JP" altLang="en-US" smtClean="0"/>
              <a:pPr/>
              <a:t>8</a:t>
            </a:fld>
            <a:endParaRPr kumimoji="1" lang="ja-JP" altLang="en-US"/>
          </a:p>
        </p:txBody>
      </p:sp>
    </p:spTree>
    <p:extLst>
      <p:ext uri="{BB962C8B-B14F-4D97-AF65-F5344CB8AC3E}">
        <p14:creationId xmlns:p14="http://schemas.microsoft.com/office/powerpoint/2010/main" val="6760209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57200" y="116632"/>
            <a:ext cx="8229600" cy="792088"/>
          </a:xfrm>
        </p:spPr>
        <p:txBody>
          <a:bodyPr/>
          <a:lstStyle/>
          <a:p>
            <a:r>
              <a:rPr kumimoji="1" lang="ja-JP" altLang="en-US" dirty="0" smtClean="0"/>
              <a:t>現状分析</a:t>
            </a:r>
            <a:endParaRPr kumimoji="1" lang="ja-JP" altLang="en-US" dirty="0"/>
          </a:p>
        </p:txBody>
      </p:sp>
      <p:sp>
        <p:nvSpPr>
          <p:cNvPr id="5" name="コンテンツ プレースホルダー 4"/>
          <p:cNvSpPr>
            <a:spLocks noGrp="1"/>
          </p:cNvSpPr>
          <p:nvPr>
            <p:ph idx="1"/>
          </p:nvPr>
        </p:nvSpPr>
        <p:spPr>
          <a:xfrm>
            <a:off x="107504" y="836712"/>
            <a:ext cx="8928992" cy="4929411"/>
          </a:xfrm>
        </p:spPr>
        <p:txBody>
          <a:bodyPr>
            <a:normAutofit/>
          </a:bodyPr>
          <a:lstStyle/>
          <a:p>
            <a:pPr marL="0" indent="0">
              <a:buNone/>
            </a:pPr>
            <a:r>
              <a:rPr lang="ja-JP" altLang="en-US" sz="2800" b="1" dirty="0" smtClean="0">
                <a:effectLst/>
              </a:rPr>
              <a:t>デンマークの激安雑貨チェーン「タイガー・コペンハーゲン」</a:t>
            </a:r>
            <a:endParaRPr lang="en-US" altLang="ja-JP" sz="2800" b="1" dirty="0"/>
          </a:p>
          <a:p>
            <a:pPr marL="0" indent="0">
              <a:buNone/>
            </a:pPr>
            <a:r>
              <a:rPr lang="ja-JP" altLang="en-US" sz="2800" dirty="0" smtClean="0">
                <a:effectLst/>
              </a:rPr>
              <a:t>・北欧デザインのカラフルでユニークな生活雑貨</a:t>
            </a:r>
            <a:r>
              <a:rPr lang="ja-JP" altLang="en-US" sz="2800" dirty="0" smtClean="0"/>
              <a:t>店</a:t>
            </a:r>
            <a:endParaRPr lang="en-US" altLang="ja-JP" sz="2800" dirty="0" smtClean="0"/>
          </a:p>
          <a:p>
            <a:pPr marL="0" indent="0">
              <a:buNone/>
            </a:pPr>
            <a:r>
              <a:rPr lang="ja-JP" altLang="en-US" sz="2800" dirty="0"/>
              <a:t>・</a:t>
            </a:r>
            <a:r>
              <a:rPr lang="ja-JP" altLang="en-US" sz="2800" dirty="0" smtClean="0"/>
              <a:t>迷路のような売場レイアウト</a:t>
            </a:r>
            <a:r>
              <a:rPr lang="ja-JP" altLang="en-US" sz="2800" dirty="0"/>
              <a:t>→</a:t>
            </a:r>
            <a:r>
              <a:rPr lang="ja-JP" altLang="en-US" sz="2800" dirty="0" smtClean="0"/>
              <a:t>来店客の動線長を伸ばし、一方通行により売場接触を増やして購買点数を増やす工夫</a:t>
            </a:r>
            <a:endParaRPr lang="en-US" altLang="ja-JP" sz="2800" dirty="0"/>
          </a:p>
          <a:p>
            <a:pPr marL="0" indent="0">
              <a:buNone/>
            </a:pPr>
            <a:r>
              <a:rPr lang="ja-JP" altLang="en-US" sz="2800" dirty="0" smtClean="0"/>
              <a:t>・このようなＭＤと売場レイアウトにおける特徴が来店客に「商品を探す喜び」や、「新しい商品に出会えた驚き」を提供し、情緒的価値を感じさせると考えられる</a:t>
            </a:r>
            <a:endParaRPr kumimoji="1" lang="ja-JP" altLang="en-US" sz="2800" dirty="0"/>
          </a:p>
        </p:txBody>
      </p:sp>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47864" y="4487206"/>
            <a:ext cx="2520280" cy="1679136"/>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4168" y="4540391"/>
            <a:ext cx="2516426" cy="1572766"/>
          </a:xfrm>
          <a:prstGeom prst="rect">
            <a:avLst/>
          </a:prstGeom>
        </p:spPr>
      </p:pic>
      <p:sp>
        <p:nvSpPr>
          <p:cNvPr id="9" name="テキスト ボックス 8"/>
          <p:cNvSpPr txBox="1"/>
          <p:nvPr/>
        </p:nvSpPr>
        <p:spPr>
          <a:xfrm>
            <a:off x="215516" y="6219527"/>
            <a:ext cx="4392488" cy="523220"/>
          </a:xfrm>
          <a:prstGeom prst="rect">
            <a:avLst/>
          </a:prstGeom>
          <a:noFill/>
        </p:spPr>
        <p:txBody>
          <a:bodyPr wrap="square" rtlCol="0">
            <a:spAutoFit/>
          </a:bodyPr>
          <a:lstStyle/>
          <a:p>
            <a:r>
              <a:rPr lang="en-US" altLang="ja-JP" sz="1400" dirty="0">
                <a:hlinkClick r:id="rId4"/>
              </a:rPr>
              <a:t>http://</a:t>
            </a:r>
            <a:r>
              <a:rPr lang="en-US" altLang="ja-JP" sz="1400" dirty="0" smtClean="0">
                <a:hlinkClick r:id="rId4"/>
              </a:rPr>
              <a:t>www.dei.or.jp/opinion/column/120813.html</a:t>
            </a:r>
            <a:endParaRPr lang="en-US" altLang="ja-JP" sz="1400" dirty="0" smtClean="0"/>
          </a:p>
          <a:p>
            <a:r>
              <a:rPr lang="ja-JP" altLang="en-US" sz="1400" dirty="0" smtClean="0"/>
              <a:t>流通経済研究所</a:t>
            </a:r>
            <a:endParaRPr kumimoji="1" lang="ja-JP" altLang="en-US" sz="1400" dirty="0"/>
          </a:p>
        </p:txBody>
      </p:sp>
      <p:sp>
        <p:nvSpPr>
          <p:cNvPr id="10" name="テキスト ボックス 9"/>
          <p:cNvSpPr txBox="1"/>
          <p:nvPr/>
        </p:nvSpPr>
        <p:spPr>
          <a:xfrm>
            <a:off x="4139952" y="6219527"/>
            <a:ext cx="4460642" cy="523220"/>
          </a:xfrm>
          <a:prstGeom prst="rect">
            <a:avLst/>
          </a:prstGeom>
          <a:noFill/>
        </p:spPr>
        <p:txBody>
          <a:bodyPr wrap="square" rtlCol="0">
            <a:spAutoFit/>
          </a:bodyPr>
          <a:lstStyle/>
          <a:p>
            <a:r>
              <a:rPr lang="en-US" altLang="ja-JP" sz="1400" dirty="0">
                <a:hlinkClick r:id="rId5"/>
              </a:rPr>
              <a:t>http://www.nikkei.com/article/DGXNASFK0200S_S2A800C1000000</a:t>
            </a:r>
            <a:r>
              <a:rPr lang="en-US" altLang="ja-JP" sz="1400" dirty="0" smtClean="0">
                <a:hlinkClick r:id="rId5"/>
              </a:rPr>
              <a:t>/</a:t>
            </a:r>
            <a:r>
              <a:rPr lang="ja-JP" altLang="en-US" sz="1400" dirty="0" smtClean="0"/>
              <a:t>　日本経済新聞　</a:t>
            </a:r>
            <a:r>
              <a:rPr lang="en-US" altLang="ja-JP" sz="1400" dirty="0" smtClean="0"/>
              <a:t>2012</a:t>
            </a:r>
            <a:r>
              <a:rPr lang="ja-JP" altLang="en-US" sz="1400" dirty="0" smtClean="0"/>
              <a:t>年</a:t>
            </a:r>
            <a:r>
              <a:rPr lang="en-US" altLang="ja-JP" sz="1400" dirty="0" smtClean="0"/>
              <a:t>07</a:t>
            </a:r>
            <a:r>
              <a:rPr lang="ja-JP" altLang="en-US" sz="1400" dirty="0" smtClean="0"/>
              <a:t>月</a:t>
            </a:r>
            <a:r>
              <a:rPr lang="en-US" altLang="ja-JP" sz="1400" dirty="0" smtClean="0"/>
              <a:t>21</a:t>
            </a:r>
            <a:r>
              <a:rPr lang="ja-JP" altLang="en-US" sz="1400" dirty="0" smtClean="0"/>
              <a:t>日号</a:t>
            </a:r>
            <a:endParaRPr kumimoji="1" lang="ja-JP" altLang="en-US" sz="1400" dirty="0"/>
          </a:p>
        </p:txBody>
      </p:sp>
      <p:sp>
        <p:nvSpPr>
          <p:cNvPr id="2" name="日付プレースホルダー 1"/>
          <p:cNvSpPr>
            <a:spLocks noGrp="1"/>
          </p:cNvSpPr>
          <p:nvPr>
            <p:ph type="dt" sz="half" idx="10"/>
          </p:nvPr>
        </p:nvSpPr>
        <p:spPr/>
        <p:txBody>
          <a:bodyPr/>
          <a:lstStyle/>
          <a:p>
            <a:fld id="{3FCE8590-17EB-4D07-8033-2E999903FA6D}" type="datetime1">
              <a:rPr kumimoji="1" lang="ja-JP" altLang="en-US" smtClean="0"/>
              <a:t>2014/9/6</a:t>
            </a:fld>
            <a:endParaRPr kumimoji="1" lang="ja-JP" altLang="en-US"/>
          </a:p>
        </p:txBody>
      </p:sp>
      <p:sp>
        <p:nvSpPr>
          <p:cNvPr id="3" name="スライド番号プレースホルダー 2"/>
          <p:cNvSpPr>
            <a:spLocks noGrp="1"/>
          </p:cNvSpPr>
          <p:nvPr>
            <p:ph type="sldNum" sz="quarter" idx="12"/>
          </p:nvPr>
        </p:nvSpPr>
        <p:spPr/>
        <p:txBody>
          <a:bodyPr/>
          <a:lstStyle/>
          <a:p>
            <a:fld id="{68691123-A5AB-4645-B0D7-55A7CED11FCE}" type="slidenum">
              <a:rPr kumimoji="1" lang="ja-JP" altLang="en-US" smtClean="0"/>
              <a:pPr/>
              <a:t>9</a:t>
            </a:fld>
            <a:endParaRPr kumimoji="1" lang="ja-JP" altLang="en-US"/>
          </a:p>
        </p:txBody>
      </p:sp>
    </p:spTree>
    <p:extLst>
      <p:ext uri="{BB962C8B-B14F-4D97-AF65-F5344CB8AC3E}">
        <p14:creationId xmlns:p14="http://schemas.microsoft.com/office/powerpoint/2010/main" val="4889412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3471</TotalTime>
  <Words>1723</Words>
  <Application>Microsoft Office PowerPoint</Application>
  <PresentationFormat>画面に合わせる (4:3)</PresentationFormat>
  <Paragraphs>359</Paragraphs>
  <Slides>33</Slides>
  <Notes>2</Notes>
  <HiddenSlides>0</HiddenSlides>
  <MMClips>0</MMClips>
  <ScaleCrop>false</ScaleCrop>
  <HeadingPairs>
    <vt:vector size="4" baseType="variant">
      <vt:variant>
        <vt:lpstr>テーマ</vt:lpstr>
      </vt:variant>
      <vt:variant>
        <vt:i4>1</vt:i4>
      </vt:variant>
      <vt:variant>
        <vt:lpstr>スライド タイトル</vt:lpstr>
      </vt:variant>
      <vt:variant>
        <vt:i4>33</vt:i4>
      </vt:variant>
    </vt:vector>
  </HeadingPairs>
  <TitlesOfParts>
    <vt:vector size="34" baseType="lpstr">
      <vt:lpstr>Office ​​テーマ</vt:lpstr>
      <vt:lpstr>気分が高揚する売り場が 消費者に与える効果（仮）</vt:lpstr>
      <vt:lpstr>目次</vt:lpstr>
      <vt:lpstr>はじめに</vt:lpstr>
      <vt:lpstr>現状分析</vt:lpstr>
      <vt:lpstr>現状分析</vt:lpstr>
      <vt:lpstr>現状分析</vt:lpstr>
      <vt:lpstr>現状分析</vt:lpstr>
      <vt:lpstr>現状分析</vt:lpstr>
      <vt:lpstr>現状分析</vt:lpstr>
      <vt:lpstr>現状分析</vt:lpstr>
      <vt:lpstr>現状分析</vt:lpstr>
      <vt:lpstr>現状分析</vt:lpstr>
      <vt:lpstr>現状分析</vt:lpstr>
      <vt:lpstr>現状分析</vt:lpstr>
      <vt:lpstr>現状分析</vt:lpstr>
      <vt:lpstr>問題意識</vt:lpstr>
      <vt:lpstr>問題意識</vt:lpstr>
      <vt:lpstr>問題意識</vt:lpstr>
      <vt:lpstr>問題意識</vt:lpstr>
      <vt:lpstr>問題意識</vt:lpstr>
      <vt:lpstr>研究目的</vt:lpstr>
      <vt:lpstr>仮説導出</vt:lpstr>
      <vt:lpstr>仮説導出</vt:lpstr>
      <vt:lpstr>仮説導出</vt:lpstr>
      <vt:lpstr>仮説導出</vt:lpstr>
      <vt:lpstr>仮説導出</vt:lpstr>
      <vt:lpstr>仮説導出</vt:lpstr>
      <vt:lpstr>仮説</vt:lpstr>
      <vt:lpstr>仮説</vt:lpstr>
      <vt:lpstr>参考文献</vt:lpstr>
      <vt:lpstr>参考URL</vt:lpstr>
      <vt:lpstr>今後の課題</vt:lpstr>
      <vt:lpstr>ご清聴ありがとうございました。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快楽消費</dc:title>
  <dc:creator>FJ-USER</dc:creator>
  <cp:lastModifiedBy>TOYO UNIV</cp:lastModifiedBy>
  <cp:revision>286</cp:revision>
  <cp:lastPrinted>2014-09-05T06:45:48Z</cp:lastPrinted>
  <dcterms:created xsi:type="dcterms:W3CDTF">2014-05-07T14:59:13Z</dcterms:created>
  <dcterms:modified xsi:type="dcterms:W3CDTF">2014-09-06T03:02:56Z</dcterms:modified>
</cp:coreProperties>
</file>